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5" r:id="rId4"/>
  </p:sldMasterIdLst>
  <p:sldIdLst>
    <p:sldId id="257" r:id="rId5"/>
    <p:sldId id="292" r:id="rId6"/>
    <p:sldId id="300" r:id="rId7"/>
    <p:sldId id="293" r:id="rId8"/>
    <p:sldId id="294" r:id="rId9"/>
    <p:sldId id="295" r:id="rId10"/>
    <p:sldId id="296" r:id="rId11"/>
    <p:sldId id="298" r:id="rId12"/>
    <p:sldId id="301" r:id="rId13"/>
    <p:sldId id="302" r:id="rId14"/>
    <p:sldId id="303" r:id="rId15"/>
    <p:sldId id="262" r:id="rId16"/>
    <p:sldId id="264" r:id="rId17"/>
    <p:sldId id="265" r:id="rId18"/>
    <p:sldId id="266" r:id="rId19"/>
    <p:sldId id="275" r:id="rId20"/>
    <p:sldId id="274" r:id="rId21"/>
    <p:sldId id="276" r:id="rId22"/>
    <p:sldId id="268" r:id="rId23"/>
    <p:sldId id="269" r:id="rId24"/>
    <p:sldId id="270" r:id="rId25"/>
    <p:sldId id="271" r:id="rId26"/>
    <p:sldId id="272" r:id="rId27"/>
    <p:sldId id="273" r:id="rId28"/>
    <p:sldId id="277" r:id="rId29"/>
    <p:sldId id="278" r:id="rId30"/>
    <p:sldId id="279" r:id="rId31"/>
    <p:sldId id="280" r:id="rId32"/>
    <p:sldId id="291" r:id="rId33"/>
    <p:sldId id="286" r:id="rId34"/>
    <p:sldId id="299" r:id="rId35"/>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73" autoAdjust="0"/>
    <p:restoredTop sz="94609" autoAdjust="0"/>
  </p:normalViewPr>
  <p:slideViewPr>
    <p:cSldViewPr>
      <p:cViewPr varScale="1">
        <p:scale>
          <a:sx n="105" d="100"/>
          <a:sy n="105" d="100"/>
        </p:scale>
        <p:origin x="474" y="11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8" Type="http://schemas.openxmlformats.org/officeDocument/2006/relationships/slide" Target="slides/slide4.xml"/><Relationship Id="rId3" Type="http://schemas.openxmlformats.org/officeDocument/2006/relationships/customXml" Target="../customXml/item3.xml"/></Relationships>
</file>

<file path=ppt/media/image1.jpeg>
</file>

<file path=ppt/media/image10.png>
</file>

<file path=ppt/media/image11.gif>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28" name="Segnaposto data 27"/>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17" name="Segnaposto piè di pagina 16"/>
          <p:cNvSpPr>
            <a:spLocks noGrp="1"/>
          </p:cNvSpPr>
          <p:nvPr>
            <p:ph type="ftr" sz="quarter" idx="11"/>
          </p:nvPr>
        </p:nvSpPr>
        <p:spPr/>
        <p:txBody>
          <a:bodyPr/>
          <a:lstStyle/>
          <a:p>
            <a:endParaRPr lang="it-IT"/>
          </a:p>
        </p:txBody>
      </p:sp>
      <p:sp>
        <p:nvSpPr>
          <p:cNvPr id="29" name="Segnaposto numero diapositiva 28"/>
          <p:cNvSpPr>
            <a:spLocks noGrp="1"/>
          </p:cNvSpPr>
          <p:nvPr>
            <p:ph type="sldNum" sz="quarter" idx="12"/>
          </p:nvPr>
        </p:nvSpPr>
        <p:spPr/>
        <p:txBody>
          <a:bodyPr/>
          <a:lstStyle/>
          <a:p>
            <a:fld id="{2B4AEB50-943F-49C9-A4B0-A438FE844A02}" type="slidenum">
              <a:rPr lang="it-IT" smtClean="0"/>
              <a:pPr/>
              <a:t>‹N›</a:t>
            </a:fld>
            <a:endParaRPr lang="it-IT"/>
          </a:p>
        </p:txBody>
      </p:sp>
      <p:sp>
        <p:nvSpPr>
          <p:cNvPr id="32" name="Rettangolo 31"/>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39" name="Rettangolo 38"/>
          <p:cNvSpPr/>
          <p:nvPr/>
        </p:nvSpPr>
        <p:spPr>
          <a:xfrm>
            <a:off x="309558" y="680477"/>
            <a:ext cx="45720"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0" name="Rettangolo 39"/>
          <p:cNvSpPr/>
          <p:nvPr/>
        </p:nvSpPr>
        <p:spPr>
          <a:xfrm>
            <a:off x="269073"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41" name="Rettangolo 40"/>
          <p:cNvSpPr/>
          <p:nvPr/>
        </p:nvSpPr>
        <p:spPr>
          <a:xfrm>
            <a:off x="25002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42" name="Rettangolo 41"/>
          <p:cNvSpPr/>
          <p:nvPr/>
        </p:nvSpPr>
        <p:spPr>
          <a:xfrm>
            <a:off x="221768"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8" name="Titolo 7"/>
          <p:cNvSpPr>
            <a:spLocks noGrp="1"/>
          </p:cNvSpPr>
          <p:nvPr>
            <p:ph type="ctrTitle"/>
          </p:nvPr>
        </p:nvSpPr>
        <p:spPr>
          <a:xfrm>
            <a:off x="914400" y="4343400"/>
            <a:ext cx="7772400" cy="1975104"/>
          </a:xfrm>
        </p:spPr>
        <p:txBody>
          <a:bodyPr/>
          <a:lstStyle>
            <a:lvl1pPr marR="9144" algn="l">
              <a:defRPr sz="4000" b="1" cap="all" spc="0" baseline="0">
                <a:effectLst>
                  <a:reflection blurRad="12700" stA="34000" endA="740" endPos="53000" dir="5400000" sy="-100000" algn="bl" rotWithShape="0"/>
                </a:effectLst>
              </a:defRPr>
            </a:lvl1pPr>
            <a:extLst/>
          </a:lstStyle>
          <a:p>
            <a:r>
              <a:rPr kumimoji="0" lang="it-IT"/>
              <a:t>Fare clic per modificare lo stile del titolo</a:t>
            </a:r>
            <a:endParaRPr kumimoji="0" lang="en-US"/>
          </a:p>
        </p:txBody>
      </p:sp>
      <p:sp>
        <p:nvSpPr>
          <p:cNvPr id="9" name="Sottotitolo 8"/>
          <p:cNvSpPr>
            <a:spLocks noGrp="1"/>
          </p:cNvSpPr>
          <p:nvPr>
            <p:ph type="subTitle" idx="1"/>
          </p:nvPr>
        </p:nvSpPr>
        <p:spPr>
          <a:xfrm>
            <a:off x="914400" y="2834640"/>
            <a:ext cx="7772400" cy="1508760"/>
          </a:xfrm>
        </p:spPr>
        <p:txBody>
          <a:bodyPr lIns="100584" tIns="45720" anchor="b"/>
          <a:lstStyle>
            <a:lvl1pPr marL="0" indent="0" algn="l">
              <a:spcBef>
                <a:spcPts val="0"/>
              </a:spcBef>
              <a:buNone/>
              <a:defRPr sz="2000">
                <a:solidFill>
                  <a:schemeClr val="tx1"/>
                </a:solidFill>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extLst/>
          </a:lstStyle>
          <a:p>
            <a:r>
              <a:rPr kumimoji="0" lang="it-IT"/>
              <a:t>Fare clic per modificare lo stile del sottotitolo dello schema</a:t>
            </a:r>
            <a:endParaRPr kumimoji="0" lang="en-US"/>
          </a:p>
        </p:txBody>
      </p:sp>
      <p:sp>
        <p:nvSpPr>
          <p:cNvPr id="56" name="Rettangolo 55"/>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5" name="Rettangolo 64"/>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6" name="Rettangolo 65"/>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67" name="Rettangolo 66"/>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kumimoji="0" lang="it-IT"/>
              <a:t>Fare clic per modificare lo stile del titolo</a:t>
            </a:r>
            <a:endParaRPr kumimoji="0" lang="en-US"/>
          </a:p>
        </p:txBody>
      </p:sp>
      <p:sp>
        <p:nvSpPr>
          <p:cNvPr id="3" name="Segnaposto testo verticale 2"/>
          <p:cNvSpPr>
            <a:spLocks noGrp="1"/>
          </p:cNvSpPr>
          <p:nvPr>
            <p:ph type="body" orient="vert" idx="1"/>
          </p:nvPr>
        </p:nvSpPr>
        <p:spPr/>
        <p:txBody>
          <a:bodyPr vert="eaVer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1_Titolo e testo verticale">
    <p:spTree>
      <p:nvGrpSpPr>
        <p:cNvPr id="1" name=""/>
        <p:cNvGrpSpPr/>
        <p:nvPr/>
      </p:nvGrpSpPr>
      <p:grpSpPr>
        <a:xfrm>
          <a:off x="0" y="0"/>
          <a:ext cx="0" cy="0"/>
          <a:chOff x="0" y="0"/>
          <a:chExt cx="0" cy="0"/>
        </a:xfrm>
      </p:grpSpPr>
      <p:sp>
        <p:nvSpPr>
          <p:cNvPr id="2" name="Titolo verticale 1"/>
          <p:cNvSpPr>
            <a:spLocks noGrp="1"/>
          </p:cNvSpPr>
          <p:nvPr>
            <p:ph type="title" orient="vert"/>
          </p:nvPr>
        </p:nvSpPr>
        <p:spPr>
          <a:xfrm>
            <a:off x="6629400" y="274639"/>
            <a:ext cx="1981200" cy="5851525"/>
          </a:xfrm>
        </p:spPr>
        <p:txBody>
          <a:bodyPr vert="eaVert" anchor="ctr"/>
          <a:lstStyle/>
          <a:p>
            <a:r>
              <a:rPr kumimoji="0" lang="it-IT"/>
              <a:t>Fare clic per modificare lo stile del titolo</a:t>
            </a:r>
            <a:endParaRPr kumimoji="0" lang="en-US"/>
          </a:p>
        </p:txBody>
      </p:sp>
      <p:sp>
        <p:nvSpPr>
          <p:cNvPr id="3" name="Segnaposto testo verticale 2"/>
          <p:cNvSpPr>
            <a:spLocks noGrp="1"/>
          </p:cNvSpPr>
          <p:nvPr>
            <p:ph type="body" orient="vert" idx="1"/>
          </p:nvPr>
        </p:nvSpPr>
        <p:spPr>
          <a:xfrm>
            <a:off x="609600" y="274639"/>
            <a:ext cx="5867400" cy="5851525"/>
          </a:xfrm>
        </p:spPr>
        <p:txBody>
          <a:bodyPr vert="eaVer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kumimoji="0" lang="it-IT"/>
              <a:t>Fare clic per modificare lo stile del titolo</a:t>
            </a:r>
            <a:endParaRPr kumimoji="0" lang="en-US"/>
          </a:p>
        </p:txBody>
      </p:sp>
      <p:sp>
        <p:nvSpPr>
          <p:cNvPr id="3" name="Segnaposto contenuto 2"/>
          <p:cNvSpPr>
            <a:spLocks noGrp="1"/>
          </p:cNvSpPr>
          <p:nvPr>
            <p:ph idx="1"/>
          </p:nvPr>
        </p:nvSpPr>
        <p:spPr/>
        <p:txBody>
          <a:bodyPr/>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data 3"/>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estazione sezione">
    <p:spTree>
      <p:nvGrpSpPr>
        <p:cNvPr id="1" name=""/>
        <p:cNvGrpSpPr/>
        <p:nvPr/>
      </p:nvGrpSpPr>
      <p:grpSpPr>
        <a:xfrm>
          <a:off x="0" y="0"/>
          <a:ext cx="0" cy="0"/>
          <a:chOff x="0" y="0"/>
          <a:chExt cx="0" cy="0"/>
        </a:xfrm>
      </p:grpSpPr>
      <p:sp>
        <p:nvSpPr>
          <p:cNvPr id="14" name="Figura a mano libera 13"/>
          <p:cNvSpPr>
            <a:spLocks/>
          </p:cNvSpPr>
          <p:nvPr/>
        </p:nvSpPr>
        <p:spPr bwMode="auto">
          <a:xfrm>
            <a:off x="4828952" y="1073888"/>
            <a:ext cx="4322136" cy="5791200"/>
          </a:xfrm>
          <a:custGeom>
            <a:avLst>
              <a:gd name="A1" fmla="val 0"/>
              <a:gd name="A2" fmla="val 0"/>
              <a:gd name="A3" fmla="val 0"/>
              <a:gd name="A4" fmla="val 0"/>
              <a:gd name="A5" fmla="val 0"/>
              <a:gd name="A6" fmla="val 0"/>
              <a:gd name="A7" fmla="val 0"/>
              <a:gd name="A8" fmla="val 0"/>
            </a:avLst>
            <a:gdLst/>
            <a:ahLst/>
            <a:cxnLst>
              <a:cxn ang="0">
                <a:pos x="0" y="3648"/>
              </a:cxn>
              <a:cxn ang="0">
                <a:pos x="720" y="2016"/>
              </a:cxn>
              <a:cxn ang="0">
                <a:pos x="2736" y="0"/>
              </a:cxn>
              <a:cxn ang="0">
                <a:pos x="2736" y="96"/>
              </a:cxn>
              <a:cxn ang="0">
                <a:pos x="744" y="2038"/>
              </a:cxn>
              <a:cxn ang="0">
                <a:pos x="48" y="3648"/>
              </a:cxn>
              <a:cxn ang="0">
                <a:pos x="0" y="3648"/>
              </a:cxn>
            </a:cxnLst>
            <a:rect l="0" t="0" r="0" b="0"/>
            <a:pathLst>
              <a:path w="2736" h="3648">
                <a:moveTo>
                  <a:pt x="0" y="3648"/>
                </a:moveTo>
                <a:lnTo>
                  <a:pt x="720" y="2016"/>
                </a:lnTo>
                <a:lnTo>
                  <a:pt x="2736" y="672"/>
                </a:lnTo>
                <a:lnTo>
                  <a:pt x="2736" y="720"/>
                </a:lnTo>
                <a:lnTo>
                  <a:pt x="744" y="2038"/>
                </a:lnTo>
                <a:lnTo>
                  <a:pt x="48" y="3648"/>
                </a:lnTo>
                <a:lnTo>
                  <a:pt x="48" y="3648"/>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5" name="Figura a mano libera 14"/>
          <p:cNvSpPr>
            <a:spLocks/>
          </p:cNvSpPr>
          <p:nvPr/>
        </p:nvSpPr>
        <p:spPr bwMode="auto">
          <a:xfrm>
            <a:off x="373966" y="0"/>
            <a:ext cx="5514536" cy="6615332"/>
          </a:xfrm>
          <a:custGeom>
            <a:avLst>
              <a:gd name="A1" fmla="val 0"/>
              <a:gd name="A2" fmla="val 0"/>
              <a:gd name="A3" fmla="val 0"/>
              <a:gd name="A4" fmla="val 0"/>
              <a:gd name="A5" fmla="val 0"/>
              <a:gd name="A6" fmla="val 0"/>
              <a:gd name="A7" fmla="val 0"/>
              <a:gd name="A8" fmla="val 0"/>
            </a:avLst>
            <a:gdLst/>
            <a:ahLst/>
            <a:cxnLst>
              <a:cxn ang="0">
                <a:pos x="0" y="4080"/>
              </a:cxn>
              <a:cxn ang="0">
                <a:pos x="0" y="4128"/>
              </a:cxn>
              <a:cxn ang="0">
                <a:pos x="3504" y="2640"/>
              </a:cxn>
              <a:cxn ang="0">
                <a:pos x="2880" y="0"/>
              </a:cxn>
              <a:cxn ang="0">
                <a:pos x="2832" y="0"/>
              </a:cxn>
              <a:cxn ang="0">
                <a:pos x="3465" y="2619"/>
              </a:cxn>
              <a:cxn ang="0">
                <a:pos x="0" y="4080"/>
              </a:cxn>
            </a:cxnLst>
            <a:rect l="0" t="0" r="0" b="0"/>
            <a:pathLst>
              <a:path w="3504" h="4128">
                <a:moveTo>
                  <a:pt x="0" y="4080"/>
                </a:moveTo>
                <a:lnTo>
                  <a:pt x="0" y="4128"/>
                </a:lnTo>
                <a:lnTo>
                  <a:pt x="3504" y="2640"/>
                </a:lnTo>
                <a:lnTo>
                  <a:pt x="2880" y="0"/>
                </a:lnTo>
                <a:lnTo>
                  <a:pt x="2832" y="0"/>
                </a:lnTo>
                <a:lnTo>
                  <a:pt x="3465" y="2619"/>
                </a:lnTo>
                <a:lnTo>
                  <a:pt x="0" y="4080"/>
                </a:lnTo>
                <a:close/>
              </a:path>
            </a:pathLst>
          </a:custGeom>
          <a:noFill/>
          <a:ln w="3175" cap="flat" cmpd="sng" algn="ctr">
            <a:solidFill>
              <a:schemeClr val="accent2">
                <a:alpha val="53000"/>
              </a:schemeClr>
            </a:solid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3" name="Figura a mano libera 12"/>
          <p:cNvSpPr>
            <a:spLocks/>
          </p:cNvSpPr>
          <p:nvPr/>
        </p:nvSpPr>
        <p:spPr bwMode="auto">
          <a:xfrm rot="5236414">
            <a:off x="4462128" y="1483600"/>
            <a:ext cx="4114800" cy="118872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6" name="Figura a mano libera 15"/>
          <p:cNvSpPr>
            <a:spLocks/>
          </p:cNvSpPr>
          <p:nvPr/>
        </p:nvSpPr>
        <p:spPr bwMode="auto">
          <a:xfrm>
            <a:off x="5943600" y="0"/>
            <a:ext cx="2743200" cy="4267200"/>
          </a:xfrm>
          <a:custGeom>
            <a:avLst>
              <a:gd name="A1" fmla="val 0"/>
              <a:gd name="A2" fmla="val 0"/>
              <a:gd name="A3" fmla="val 0"/>
              <a:gd name="A4" fmla="val 0"/>
              <a:gd name="A5" fmla="val 0"/>
              <a:gd name="A6" fmla="val 0"/>
              <a:gd name="A7" fmla="val 0"/>
              <a:gd name="A8" fmla="val 0"/>
            </a:avLst>
            <a:gdLst/>
            <a:ahLst/>
            <a:cxnLst>
              <a:cxn ang="0">
                <a:pos x="1104" y="0"/>
              </a:cxn>
              <a:cxn ang="0">
                <a:pos x="1728" y="0"/>
              </a:cxn>
              <a:cxn ang="0">
                <a:pos x="0" y="2688"/>
              </a:cxn>
              <a:cxn ang="0">
                <a:pos x="1104" y="0"/>
              </a:cxn>
            </a:cxnLst>
            <a:rect l="0" t="0" r="0" b="0"/>
            <a:pathLst>
              <a:path w="1728" h="2688">
                <a:moveTo>
                  <a:pt x="1104" y="0"/>
                </a:moveTo>
                <a:lnTo>
                  <a:pt x="1728" y="0"/>
                </a:lnTo>
                <a:lnTo>
                  <a:pt x="0" y="2688"/>
                </a:lnTo>
                <a:lnTo>
                  <a:pt x="110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7" name="Figura a mano libera 16"/>
          <p:cNvSpPr>
            <a:spLocks/>
          </p:cNvSpPr>
          <p:nvPr/>
        </p:nvSpPr>
        <p:spPr bwMode="auto">
          <a:xfrm>
            <a:off x="5943600" y="4267200"/>
            <a:ext cx="3200400" cy="1143000"/>
          </a:xfrm>
          <a:custGeom>
            <a:avLst>
              <a:gd name="A1" fmla="val 0"/>
              <a:gd name="A2" fmla="val 0"/>
              <a:gd name="A3" fmla="val 0"/>
              <a:gd name="A4" fmla="val 0"/>
              <a:gd name="A5" fmla="val 0"/>
              <a:gd name="A6" fmla="val 0"/>
              <a:gd name="A7" fmla="val 0"/>
              <a:gd name="A8" fmla="val 0"/>
            </a:avLst>
            <a:gdLst/>
            <a:ahLst/>
            <a:cxnLst>
              <a:cxn ang="0">
                <a:pos x="0" y="0"/>
              </a:cxn>
              <a:cxn ang="0">
                <a:pos x="2016" y="240"/>
              </a:cxn>
              <a:cxn ang="0">
                <a:pos x="2016" y="720"/>
              </a:cxn>
              <a:cxn ang="0">
                <a:pos x="0" y="0"/>
              </a:cxn>
            </a:cxnLst>
            <a:rect l="0" t="0" r="0" b="0"/>
            <a:pathLst>
              <a:path w="2016" h="720">
                <a:moveTo>
                  <a:pt x="0" y="0"/>
                </a:moveTo>
                <a:lnTo>
                  <a:pt x="2016" y="240"/>
                </a:lnTo>
                <a:lnTo>
                  <a:pt x="2016" y="720"/>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8" name="Figura a mano libera 17"/>
          <p:cNvSpPr>
            <a:spLocks/>
          </p:cNvSpPr>
          <p:nvPr/>
        </p:nvSpPr>
        <p:spPr bwMode="auto">
          <a:xfrm>
            <a:off x="5943600" y="0"/>
            <a:ext cx="1371600" cy="4267200"/>
          </a:xfrm>
          <a:custGeom>
            <a:avLst>
              <a:gd name="A1" fmla="val 0"/>
              <a:gd name="A2" fmla="val 0"/>
              <a:gd name="A3" fmla="val 0"/>
              <a:gd name="A4" fmla="val 0"/>
              <a:gd name="A5" fmla="val 0"/>
              <a:gd name="A6" fmla="val 0"/>
              <a:gd name="A7" fmla="val 0"/>
              <a:gd name="A8" fmla="val 0"/>
            </a:avLst>
            <a:gdLst/>
            <a:ahLst/>
            <a:cxnLst>
              <a:cxn ang="0">
                <a:pos x="864" y="0"/>
              </a:cxn>
              <a:cxn ang="0">
                <a:pos x="0" y="2688"/>
              </a:cxn>
              <a:cxn ang="0">
                <a:pos x="768" y="0"/>
              </a:cxn>
              <a:cxn ang="0">
                <a:pos x="864" y="0"/>
              </a:cxn>
            </a:cxnLst>
            <a:rect l="0" t="0" r="0" b="0"/>
            <a:pathLst>
              <a:path w="864" h="2688">
                <a:moveTo>
                  <a:pt x="864" y="0"/>
                </a:moveTo>
                <a:lnTo>
                  <a:pt x="0" y="2688"/>
                </a:lnTo>
                <a:lnTo>
                  <a:pt x="768" y="0"/>
                </a:lnTo>
                <a:lnTo>
                  <a:pt x="864"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19" name="Figura a mano libera 18"/>
          <p:cNvSpPr>
            <a:spLocks/>
          </p:cNvSpPr>
          <p:nvPr/>
        </p:nvSpPr>
        <p:spPr bwMode="auto">
          <a:xfrm>
            <a:off x="5948363" y="4246563"/>
            <a:ext cx="2090737" cy="2611437"/>
          </a:xfrm>
          <a:custGeom>
            <a:avLst>
              <a:gd name="A1" fmla="val 0"/>
              <a:gd name="A2" fmla="val 0"/>
              <a:gd name="A3" fmla="val 0"/>
              <a:gd name="A4" fmla="val 0"/>
              <a:gd name="A5" fmla="val 0"/>
              <a:gd name="A6" fmla="val 0"/>
              <a:gd name="A7" fmla="val 0"/>
              <a:gd name="A8" fmla="val 0"/>
            </a:avLst>
            <a:gdLst/>
            <a:ahLst/>
            <a:cxnLst>
              <a:cxn ang="0">
                <a:pos x="1071" y="1645"/>
              </a:cxn>
              <a:cxn ang="0">
                <a:pos x="1317" y="1645"/>
              </a:cxn>
              <a:cxn ang="0">
                <a:pos x="0" y="0"/>
              </a:cxn>
              <a:cxn ang="0">
                <a:pos x="1071" y="1645"/>
              </a:cxn>
            </a:cxnLst>
            <a:rect l="0" t="0" r="0" b="0"/>
            <a:pathLst>
              <a:path w="1317" h="1645">
                <a:moveTo>
                  <a:pt x="1071" y="1645"/>
                </a:moveTo>
                <a:lnTo>
                  <a:pt x="1317" y="1645"/>
                </a:lnTo>
                <a:lnTo>
                  <a:pt x="0" y="0"/>
                </a:lnTo>
                <a:lnTo>
                  <a:pt x="1071" y="1645"/>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0" name="Figura a mano libera 19"/>
          <p:cNvSpPr>
            <a:spLocks/>
          </p:cNvSpPr>
          <p:nvPr/>
        </p:nvSpPr>
        <p:spPr bwMode="auto">
          <a:xfrm>
            <a:off x="5943600" y="4267200"/>
            <a:ext cx="1600200" cy="2590800"/>
          </a:xfrm>
          <a:custGeom>
            <a:avLst>
              <a:gd name="A1" fmla="val 0"/>
              <a:gd name="A2" fmla="val 0"/>
              <a:gd name="A3" fmla="val 0"/>
              <a:gd name="A4" fmla="val 0"/>
              <a:gd name="A5" fmla="val 0"/>
              <a:gd name="A6" fmla="val 0"/>
              <a:gd name="A7" fmla="val 0"/>
              <a:gd name="A8" fmla="val 0"/>
            </a:avLst>
            <a:gdLst/>
            <a:ahLst/>
            <a:cxnLst>
              <a:cxn ang="0">
                <a:pos x="1008" y="1632"/>
              </a:cxn>
              <a:cxn ang="0">
                <a:pos x="0" y="0"/>
              </a:cxn>
              <a:cxn ang="0">
                <a:pos x="960" y="1632"/>
              </a:cxn>
              <a:cxn ang="0">
                <a:pos x="1008" y="1632"/>
              </a:cxn>
            </a:cxnLst>
            <a:rect l="0" t="0" r="0" b="0"/>
            <a:pathLst>
              <a:path w="1008" h="1632">
                <a:moveTo>
                  <a:pt x="1008" y="1632"/>
                </a:moveTo>
                <a:lnTo>
                  <a:pt x="0" y="0"/>
                </a:lnTo>
                <a:lnTo>
                  <a:pt x="960" y="1632"/>
                </a:lnTo>
                <a:lnTo>
                  <a:pt x="1008"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1" name="Figura a mano libera 20"/>
          <p:cNvSpPr>
            <a:spLocks/>
          </p:cNvSpPr>
          <p:nvPr/>
        </p:nvSpPr>
        <p:spPr bwMode="auto">
          <a:xfrm>
            <a:off x="5943600" y="1371600"/>
            <a:ext cx="3200400" cy="2895600"/>
          </a:xfrm>
          <a:custGeom>
            <a:avLst>
              <a:gd name="A1" fmla="val 0"/>
              <a:gd name="A2" fmla="val 0"/>
              <a:gd name="A3" fmla="val 0"/>
              <a:gd name="A4" fmla="val 0"/>
              <a:gd name="A5" fmla="val 0"/>
              <a:gd name="A6" fmla="val 0"/>
              <a:gd name="A7" fmla="val 0"/>
              <a:gd name="A8" fmla="val 0"/>
            </a:avLst>
            <a:gdLst/>
            <a:ahLst/>
            <a:cxnLst>
              <a:cxn ang="0">
                <a:pos x="2016" y="0"/>
              </a:cxn>
              <a:cxn ang="0">
                <a:pos x="2016" y="144"/>
              </a:cxn>
              <a:cxn ang="0">
                <a:pos x="0" y="1824"/>
              </a:cxn>
              <a:cxn ang="0">
                <a:pos x="2016" y="0"/>
              </a:cxn>
            </a:cxnLst>
            <a:rect l="0" t="0" r="0" b="0"/>
            <a:pathLst>
              <a:path w="2016" h="1824">
                <a:moveTo>
                  <a:pt x="2016" y="0"/>
                </a:moveTo>
                <a:lnTo>
                  <a:pt x="2016" y="144"/>
                </a:lnTo>
                <a:lnTo>
                  <a:pt x="0" y="1824"/>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2" name="Figura a mano libera 21"/>
          <p:cNvSpPr>
            <a:spLocks/>
          </p:cNvSpPr>
          <p:nvPr/>
        </p:nvSpPr>
        <p:spPr bwMode="auto">
          <a:xfrm>
            <a:off x="5943600" y="1752600"/>
            <a:ext cx="3200400" cy="2514600"/>
          </a:xfrm>
          <a:custGeom>
            <a:avLst>
              <a:gd name="A1" fmla="val 0"/>
              <a:gd name="A2" fmla="val 0"/>
              <a:gd name="A3" fmla="val 0"/>
              <a:gd name="A4" fmla="val 0"/>
              <a:gd name="A5" fmla="val 0"/>
              <a:gd name="A6" fmla="val 0"/>
              <a:gd name="A7" fmla="val 0"/>
              <a:gd name="A8" fmla="val 0"/>
            </a:avLst>
            <a:gdLst/>
            <a:ahLst/>
            <a:cxnLst>
              <a:cxn ang="0">
                <a:pos x="2016" y="0"/>
              </a:cxn>
              <a:cxn ang="0">
                <a:pos x="0" y="1584"/>
              </a:cxn>
              <a:cxn ang="0">
                <a:pos x="2016" y="48"/>
              </a:cxn>
              <a:cxn ang="0">
                <a:pos x="2016" y="0"/>
              </a:cxn>
            </a:cxnLst>
            <a:rect l="0" t="0" r="0" b="0"/>
            <a:pathLst>
              <a:path w="2016" h="1584">
                <a:moveTo>
                  <a:pt x="2016" y="0"/>
                </a:moveTo>
                <a:lnTo>
                  <a:pt x="0" y="1584"/>
                </a:lnTo>
                <a:lnTo>
                  <a:pt x="2016" y="48"/>
                </a:lnTo>
                <a:lnTo>
                  <a:pt x="2016"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3" name="Figura a mano libera 22"/>
          <p:cNvSpPr>
            <a:spLocks/>
          </p:cNvSpPr>
          <p:nvPr/>
        </p:nvSpPr>
        <p:spPr bwMode="auto">
          <a:xfrm>
            <a:off x="990600" y="4267200"/>
            <a:ext cx="4953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120" y="0"/>
              </a:cxn>
              <a:cxn ang="0">
                <a:pos x="1056" y="1632"/>
              </a:cxn>
              <a:cxn ang="0">
                <a:pos x="0" y="1632"/>
              </a:cxn>
            </a:cxnLst>
            <a:rect l="0" t="0" r="0" b="0"/>
            <a:pathLst>
              <a:path w="3120" h="1632">
                <a:moveTo>
                  <a:pt x="0" y="1632"/>
                </a:moveTo>
                <a:lnTo>
                  <a:pt x="3120" y="0"/>
                </a:lnTo>
                <a:lnTo>
                  <a:pt x="1056"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4" name="Figura a mano libera 23"/>
          <p:cNvSpPr>
            <a:spLocks/>
          </p:cNvSpPr>
          <p:nvPr/>
        </p:nvSpPr>
        <p:spPr bwMode="auto">
          <a:xfrm>
            <a:off x="533400" y="4267200"/>
            <a:ext cx="5334000" cy="2590800"/>
          </a:xfrm>
          <a:custGeom>
            <a:avLst>
              <a:gd name="A1" fmla="val 0"/>
              <a:gd name="A2" fmla="val 0"/>
              <a:gd name="A3" fmla="val 0"/>
              <a:gd name="A4" fmla="val 0"/>
              <a:gd name="A5" fmla="val 0"/>
              <a:gd name="A6" fmla="val 0"/>
              <a:gd name="A7" fmla="val 0"/>
              <a:gd name="A8" fmla="val 0"/>
            </a:avLst>
            <a:gdLst/>
            <a:ahLst/>
            <a:cxnLst>
              <a:cxn ang="0">
                <a:pos x="0" y="1632"/>
              </a:cxn>
              <a:cxn ang="0">
                <a:pos x="3360" y="0"/>
              </a:cxn>
              <a:cxn ang="0">
                <a:pos x="144" y="1632"/>
              </a:cxn>
              <a:cxn ang="0">
                <a:pos x="0" y="1632"/>
              </a:cxn>
            </a:cxnLst>
            <a:rect l="0" t="0" r="0" b="0"/>
            <a:pathLst>
              <a:path w="3360" h="1632">
                <a:moveTo>
                  <a:pt x="0" y="1632"/>
                </a:moveTo>
                <a:lnTo>
                  <a:pt x="3360" y="0"/>
                </a:lnTo>
                <a:lnTo>
                  <a:pt x="144" y="1632"/>
                </a:lnTo>
                <a:lnTo>
                  <a:pt x="0" y="1632"/>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5" name="Figura a mano libera 24"/>
          <p:cNvSpPr>
            <a:spLocks/>
          </p:cNvSpPr>
          <p:nvPr/>
        </p:nvSpPr>
        <p:spPr bwMode="auto">
          <a:xfrm>
            <a:off x="366824" y="2438400"/>
            <a:ext cx="5638800" cy="1828800"/>
          </a:xfrm>
          <a:custGeom>
            <a:avLst>
              <a:gd name="A1" fmla="val 0"/>
              <a:gd name="A2" fmla="val 0"/>
              <a:gd name="A3" fmla="val 0"/>
              <a:gd name="A4" fmla="val 0"/>
              <a:gd name="A5" fmla="val 0"/>
              <a:gd name="A6" fmla="val 0"/>
              <a:gd name="A7" fmla="val 0"/>
              <a:gd name="A8" fmla="val 0"/>
            </a:avLst>
            <a:gdLst/>
            <a:ahLst/>
            <a:cxnLst>
              <a:cxn ang="0">
                <a:pos x="0" y="0"/>
              </a:cxn>
              <a:cxn ang="0">
                <a:pos x="3552" y="1152"/>
              </a:cxn>
              <a:cxn ang="0">
                <a:pos x="0" y="384"/>
              </a:cxn>
              <a:cxn ang="0">
                <a:pos x="0" y="0"/>
              </a:cxn>
            </a:cxnLst>
            <a:rect l="0" t="0" r="0" b="0"/>
            <a:pathLst>
              <a:path w="3552" h="1152">
                <a:moveTo>
                  <a:pt x="0" y="0"/>
                </a:moveTo>
                <a:lnTo>
                  <a:pt x="3504" y="1152"/>
                </a:lnTo>
                <a:lnTo>
                  <a:pt x="0" y="384"/>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6" name="Figura a mano libera 25"/>
          <p:cNvSpPr>
            <a:spLocks/>
          </p:cNvSpPr>
          <p:nvPr/>
        </p:nvSpPr>
        <p:spPr bwMode="auto">
          <a:xfrm>
            <a:off x="366824" y="2133600"/>
            <a:ext cx="5638800" cy="2133600"/>
          </a:xfrm>
          <a:custGeom>
            <a:avLst>
              <a:gd name="A1" fmla="val 0"/>
              <a:gd name="A2" fmla="val 0"/>
              <a:gd name="A3" fmla="val 0"/>
              <a:gd name="A4" fmla="val 0"/>
              <a:gd name="A5" fmla="val 0"/>
              <a:gd name="A6" fmla="val 0"/>
              <a:gd name="A7" fmla="val 0"/>
              <a:gd name="A8" fmla="val 0"/>
            </a:avLst>
            <a:gdLst/>
            <a:ahLst/>
            <a:cxnLst>
              <a:cxn ang="0">
                <a:pos x="0" y="0"/>
              </a:cxn>
              <a:cxn ang="0">
                <a:pos x="3552" y="1344"/>
              </a:cxn>
              <a:cxn ang="0">
                <a:pos x="0" y="48"/>
              </a:cxn>
              <a:cxn ang="0">
                <a:pos x="0" y="0"/>
              </a:cxn>
            </a:cxnLst>
            <a:rect l="0" t="0" r="0" b="0"/>
            <a:pathLst>
              <a:path w="3552" h="1344">
                <a:moveTo>
                  <a:pt x="0" y="0"/>
                </a:moveTo>
                <a:lnTo>
                  <a:pt x="3552" y="1344"/>
                </a:lnTo>
                <a:lnTo>
                  <a:pt x="0" y="48"/>
                </a:lnTo>
                <a:lnTo>
                  <a:pt x="0" y="0"/>
                </a:lnTo>
                <a:close/>
              </a:path>
            </a:pathLst>
          </a:custGeom>
          <a:solidFill>
            <a:schemeClr val="bg2">
              <a:tint val="95000"/>
              <a:satMod val="20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27" name="Figura a mano libera 26"/>
          <p:cNvSpPr>
            <a:spLocks/>
          </p:cNvSpPr>
          <p:nvPr/>
        </p:nvSpPr>
        <p:spPr bwMode="auto">
          <a:xfrm>
            <a:off x="4572000" y="4267200"/>
            <a:ext cx="1371600" cy="2590800"/>
          </a:xfrm>
          <a:custGeom>
            <a:avLst>
              <a:gd name="A1" fmla="val 0"/>
              <a:gd name="A2" fmla="val 0"/>
              <a:gd name="A3" fmla="val 0"/>
              <a:gd name="A4" fmla="val 0"/>
              <a:gd name="A5" fmla="val 0"/>
              <a:gd name="A6" fmla="val 0"/>
              <a:gd name="A7" fmla="val 0"/>
              <a:gd name="A8" fmla="val 0"/>
            </a:avLst>
            <a:gdLst/>
            <a:ahLst/>
            <a:cxnLst>
              <a:cxn ang="0">
                <a:pos x="0" y="1632"/>
              </a:cxn>
              <a:cxn ang="0">
                <a:pos x="96" y="1632"/>
              </a:cxn>
              <a:cxn ang="0">
                <a:pos x="864" y="0"/>
              </a:cxn>
              <a:cxn ang="0">
                <a:pos x="0" y="1632"/>
              </a:cxn>
            </a:cxnLst>
            <a:rect l="0" t="0" r="0" b="0"/>
            <a:pathLst>
              <a:path w="864" h="1632">
                <a:moveTo>
                  <a:pt x="0" y="1632"/>
                </a:moveTo>
                <a:lnTo>
                  <a:pt x="96" y="1632"/>
                </a:lnTo>
                <a:lnTo>
                  <a:pt x="864" y="0"/>
                </a:lnTo>
                <a:lnTo>
                  <a:pt x="0" y="1632"/>
                </a:lnTo>
                <a:close/>
              </a:path>
            </a:pathLst>
          </a:custGeom>
          <a:solidFill>
            <a:schemeClr val="bg2">
              <a:tint val="95000"/>
              <a:satMod val="180000"/>
              <a:alpha val="30000"/>
            </a:schemeClr>
          </a:solidFill>
          <a:ln w="9525" cap="flat" cmpd="sng" algn="ctr">
            <a:noFill/>
            <a:prstDash val="solid"/>
            <a:round/>
            <a:headEnd type="none" w="med" len="med"/>
            <a:tailEnd type="none" w="med" len="med"/>
          </a:ln>
          <a:effectLst/>
        </p:spPr>
        <p:txBody>
          <a:bodyPr vert="horz" wrap="square" lIns="91440" tIns="45720" rIns="91440" bIns="45720" anchor="t" compatLnSpc="1"/>
          <a:lstStyle/>
          <a:p>
            <a:endParaRPr kumimoji="0" lang="en-US"/>
          </a:p>
        </p:txBody>
      </p:sp>
      <p:sp>
        <p:nvSpPr>
          <p:cNvPr id="3" name="Segnaposto testo 2"/>
          <p:cNvSpPr>
            <a:spLocks noGrp="1"/>
          </p:cNvSpPr>
          <p:nvPr>
            <p:ph type="body" idx="1"/>
          </p:nvPr>
        </p:nvSpPr>
        <p:spPr>
          <a:xfrm>
            <a:off x="706902" y="1351672"/>
            <a:ext cx="5718048" cy="977486"/>
          </a:xfrm>
        </p:spPr>
        <p:txBody>
          <a:bodyPr lIns="82296" tIns="45720" bIns="0" anchor="t"/>
          <a:lstStyle>
            <a:lvl1pPr marL="54864" indent="0">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extLst/>
          </a:lstStyle>
          <a:p>
            <a:pPr lvl="0" eaLnBrk="1" latinLnBrk="0" hangingPunct="1"/>
            <a:r>
              <a:rPr kumimoji="0" lang="it-IT"/>
              <a:t>Fare clic per modificare stili del testo dello schema</a:t>
            </a:r>
          </a:p>
        </p:txBody>
      </p:sp>
      <p:sp>
        <p:nvSpPr>
          <p:cNvPr id="4" name="Segnaposto data 3"/>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5" name="Segnaposto piè di pagina 4"/>
          <p:cNvSpPr>
            <a:spLocks noGrp="1"/>
          </p:cNvSpPr>
          <p:nvPr>
            <p:ph type="ftr" sz="quarter" idx="11"/>
          </p:nvPr>
        </p:nvSpPr>
        <p:spPr/>
        <p:txBody>
          <a:bodyPr/>
          <a:lstStyle/>
          <a:p>
            <a:endParaRPr lang="it-IT"/>
          </a:p>
        </p:txBody>
      </p:sp>
      <p:sp>
        <p:nvSpPr>
          <p:cNvPr id="6" name="Segnaposto numero diapositiva 5"/>
          <p:cNvSpPr>
            <a:spLocks noGrp="1"/>
          </p:cNvSpPr>
          <p:nvPr>
            <p:ph type="sldNum" sz="quarter" idx="12"/>
          </p:nvPr>
        </p:nvSpPr>
        <p:spPr/>
        <p:txBody>
          <a:bodyPr/>
          <a:lstStyle/>
          <a:p>
            <a:fld id="{2B4AEB50-943F-49C9-A4B0-A438FE844A02}" type="slidenum">
              <a:rPr lang="it-IT" smtClean="0"/>
              <a:pPr/>
              <a:t>‹N›</a:t>
            </a:fld>
            <a:endParaRPr lang="it-IT"/>
          </a:p>
        </p:txBody>
      </p:sp>
      <p:sp>
        <p:nvSpPr>
          <p:cNvPr id="7" name="Rettangolo 6"/>
          <p:cNvSpPr/>
          <p:nvPr/>
        </p:nvSpPr>
        <p:spPr>
          <a:xfrm>
            <a:off x="363160" y="402264"/>
            <a:ext cx="850392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olo 1"/>
          <p:cNvSpPr>
            <a:spLocks noGrp="1"/>
          </p:cNvSpPr>
          <p:nvPr>
            <p:ph type="title"/>
          </p:nvPr>
        </p:nvSpPr>
        <p:spPr>
          <a:xfrm>
            <a:off x="706902" y="512064"/>
            <a:ext cx="8156448" cy="777240"/>
          </a:xfrm>
        </p:spPr>
        <p:txBody>
          <a:bodyPr tIns="64008"/>
          <a:lstStyle>
            <a:lvl1pPr algn="l">
              <a:buNone/>
              <a:defRPr sz="3800" b="0" cap="none" spc="-150" baseline="0"/>
            </a:lvl1pPr>
            <a:extLst/>
          </a:lstStyle>
          <a:p>
            <a:r>
              <a:rPr kumimoji="0" lang="it-IT"/>
              <a:t>Fare clic per modificare lo stile del titolo</a:t>
            </a:r>
            <a:endParaRPr kumimoji="0" lang="en-US"/>
          </a:p>
        </p:txBody>
      </p:sp>
      <p:sp>
        <p:nvSpPr>
          <p:cNvPr id="8" name="Rettangolo 7"/>
          <p:cNvSpPr/>
          <p:nvPr/>
        </p:nvSpPr>
        <p:spPr>
          <a:xfrm flipH="1">
            <a:off x="371538"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9" name="Rettangolo 8"/>
          <p:cNvSpPr/>
          <p:nvPr/>
        </p:nvSpPr>
        <p:spPr>
          <a:xfrm flipH="1">
            <a:off x="411109" y="680477"/>
            <a:ext cx="27432"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0" name="Rettangolo 9"/>
          <p:cNvSpPr/>
          <p:nvPr/>
        </p:nvSpPr>
        <p:spPr>
          <a:xfrm flipH="1">
            <a:off x="448450"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ttangolo 10"/>
          <p:cNvSpPr/>
          <p:nvPr/>
        </p:nvSpPr>
        <p:spPr>
          <a:xfrm flipH="1">
            <a:off x="476702" y="680477"/>
            <a:ext cx="9144"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ttangolo 11"/>
          <p:cNvSpPr/>
          <p:nvPr/>
        </p:nvSpPr>
        <p:spPr>
          <a:xfrm>
            <a:off x="500478" y="680477"/>
            <a:ext cx="36576" cy="365760"/>
          </a:xfrm>
          <a:prstGeom prst="rect">
            <a:avLst/>
          </a:prstGeom>
          <a:solidFill>
            <a:srgbClr val="000000"/>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Due contenuti">
    <p:spTree>
      <p:nvGrpSpPr>
        <p:cNvPr id="1" name=""/>
        <p:cNvGrpSpPr/>
        <p:nvPr/>
      </p:nvGrpSpPr>
      <p:grpSpPr>
        <a:xfrm>
          <a:off x="0" y="0"/>
          <a:ext cx="0" cy="0"/>
          <a:chOff x="0" y="0"/>
          <a:chExt cx="0" cy="0"/>
        </a:xfrm>
      </p:grpSpPr>
      <p:sp>
        <p:nvSpPr>
          <p:cNvPr id="2" name="Titolo 1"/>
          <p:cNvSpPr>
            <a:spLocks noGrp="1"/>
          </p:cNvSpPr>
          <p:nvPr>
            <p:ph type="title"/>
          </p:nvPr>
        </p:nvSpPr>
        <p:spPr>
          <a:xfrm>
            <a:off x="457200" y="512064"/>
            <a:ext cx="8229600" cy="914400"/>
          </a:xfrm>
        </p:spPr>
        <p:txBody>
          <a:bodyPr/>
          <a:lstStyle/>
          <a:p>
            <a:r>
              <a:rPr kumimoji="0" lang="it-IT"/>
              <a:t>Fare clic per modificare lo stile del titolo</a:t>
            </a:r>
            <a:endParaRPr kumimoji="0" lang="en-US"/>
          </a:p>
        </p:txBody>
      </p:sp>
      <p:sp>
        <p:nvSpPr>
          <p:cNvPr id="3" name="Segnaposto contenuto 2"/>
          <p:cNvSpPr>
            <a:spLocks noGrp="1"/>
          </p:cNvSpPr>
          <p:nvPr>
            <p:ph sz="half" idx="1"/>
          </p:nvPr>
        </p:nvSpPr>
        <p:spPr>
          <a:xfrm>
            <a:off x="464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4" name="Segnaposto contenuto 3"/>
          <p:cNvSpPr>
            <a:spLocks noGrp="1"/>
          </p:cNvSpPr>
          <p:nvPr>
            <p:ph sz="half" idx="2"/>
          </p:nvPr>
        </p:nvSpPr>
        <p:spPr>
          <a:xfrm>
            <a:off x="4655344" y="1770501"/>
            <a:ext cx="4038600" cy="4525963"/>
          </a:xfrm>
        </p:spPr>
        <p:txBody>
          <a:bodyPr/>
          <a:lstStyle>
            <a:lvl1pPr>
              <a:defRPr sz="2800"/>
            </a:lvl1pPr>
            <a:lvl2pPr>
              <a:defRPr sz="2400"/>
            </a:lvl2pPr>
            <a:lvl3pPr>
              <a:defRPr sz="2000"/>
            </a:lvl3pPr>
            <a:lvl4pPr>
              <a:defRPr sz="1800"/>
            </a:lvl4pPr>
            <a:lvl5pPr>
              <a:defRPr sz="18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5" name="Segnaposto data 4"/>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nfronto">
    <p:spTree>
      <p:nvGrpSpPr>
        <p:cNvPr id="1" name=""/>
        <p:cNvGrpSpPr/>
        <p:nvPr/>
      </p:nvGrpSpPr>
      <p:grpSpPr>
        <a:xfrm>
          <a:off x="0" y="0"/>
          <a:ext cx="0" cy="0"/>
          <a:chOff x="0" y="0"/>
          <a:chExt cx="0" cy="0"/>
        </a:xfrm>
      </p:grpSpPr>
      <p:sp>
        <p:nvSpPr>
          <p:cNvPr id="25" name="Rettangolo 24"/>
          <p:cNvSpPr/>
          <p:nvPr/>
        </p:nvSpPr>
        <p:spPr>
          <a:xfrm>
            <a:off x="0" y="402265"/>
            <a:ext cx="8867080" cy="886265"/>
          </a:xfrm>
          <a:prstGeom prst="rect">
            <a:avLst/>
          </a:prstGeom>
          <a:solidFill>
            <a:schemeClr val="bg2">
              <a:tint val="95000"/>
              <a:satMod val="180000"/>
              <a:alpha val="4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 name="Titolo 1"/>
          <p:cNvSpPr>
            <a:spLocks noGrp="1"/>
          </p:cNvSpPr>
          <p:nvPr>
            <p:ph type="title"/>
          </p:nvPr>
        </p:nvSpPr>
        <p:spPr>
          <a:xfrm>
            <a:off x="504824" y="512064"/>
            <a:ext cx="7772400" cy="914400"/>
          </a:xfrm>
        </p:spPr>
        <p:txBody>
          <a:bodyPr anchor="t"/>
          <a:lstStyle>
            <a:lvl1pPr>
              <a:defRPr sz="4000"/>
            </a:lvl1pPr>
            <a:extLst/>
          </a:lstStyle>
          <a:p>
            <a:r>
              <a:rPr kumimoji="0" lang="it-IT"/>
              <a:t>Fare clic per modificare lo stile del titolo</a:t>
            </a:r>
            <a:endParaRPr kumimoji="0" lang="en-US"/>
          </a:p>
        </p:txBody>
      </p:sp>
      <p:sp>
        <p:nvSpPr>
          <p:cNvPr id="3" name="Segnaposto testo 2"/>
          <p:cNvSpPr>
            <a:spLocks noGrp="1"/>
          </p:cNvSpPr>
          <p:nvPr>
            <p:ph type="body" idx="1"/>
          </p:nvPr>
        </p:nvSpPr>
        <p:spPr>
          <a:xfrm>
            <a:off x="457200" y="1809750"/>
            <a:ext cx="4040188" cy="639762"/>
          </a:xfrm>
        </p:spPr>
        <p:txBody>
          <a:bodyPr anchor="ctr"/>
          <a:lstStyle>
            <a:lvl1pPr marL="73152" indent="0" algn="l">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it-IT"/>
              <a:t>Fare clic per modificare stili del testo dello schema</a:t>
            </a:r>
          </a:p>
        </p:txBody>
      </p:sp>
      <p:sp>
        <p:nvSpPr>
          <p:cNvPr id="4" name="Segnaposto testo 3"/>
          <p:cNvSpPr>
            <a:spLocks noGrp="1"/>
          </p:cNvSpPr>
          <p:nvPr>
            <p:ph type="body" sz="half" idx="3"/>
          </p:nvPr>
        </p:nvSpPr>
        <p:spPr>
          <a:xfrm>
            <a:off x="4645025" y="1809750"/>
            <a:ext cx="4041775" cy="639762"/>
          </a:xfrm>
        </p:spPr>
        <p:txBody>
          <a:bodyPr anchor="ctr"/>
          <a:lstStyle>
            <a:lvl1pPr marL="73152" indent="0">
              <a:buNone/>
              <a:defRPr sz="2400" b="1">
                <a:solidFill>
                  <a:schemeClr val="accent2"/>
                </a:solidFill>
              </a:defRPr>
            </a:lvl1pPr>
            <a:lvl2pPr>
              <a:buNone/>
              <a:defRPr sz="2000" b="1"/>
            </a:lvl2pPr>
            <a:lvl3pPr>
              <a:buNone/>
              <a:defRPr sz="1800" b="1"/>
            </a:lvl3pPr>
            <a:lvl4pPr>
              <a:buNone/>
              <a:defRPr sz="1600" b="1"/>
            </a:lvl4pPr>
            <a:lvl5pPr>
              <a:buNone/>
              <a:defRPr sz="1600" b="1"/>
            </a:lvl5pPr>
            <a:extLst/>
          </a:lstStyle>
          <a:p>
            <a:pPr lvl="0" eaLnBrk="1" latinLnBrk="0" hangingPunct="1"/>
            <a:r>
              <a:rPr kumimoji="0" lang="it-IT"/>
              <a:t>Fare clic per modificare stili del testo dello schema</a:t>
            </a:r>
          </a:p>
        </p:txBody>
      </p:sp>
      <p:sp>
        <p:nvSpPr>
          <p:cNvPr id="5" name="Segnaposto contenuto 4"/>
          <p:cNvSpPr>
            <a:spLocks noGrp="1"/>
          </p:cNvSpPr>
          <p:nvPr>
            <p:ph sz="quarter" idx="2"/>
          </p:nvPr>
        </p:nvSpPr>
        <p:spPr>
          <a:xfrm>
            <a:off x="457200" y="2459037"/>
            <a:ext cx="4040188"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6" name="Segnaposto contenuto 5"/>
          <p:cNvSpPr>
            <a:spLocks noGrp="1"/>
          </p:cNvSpPr>
          <p:nvPr>
            <p:ph sz="quarter" idx="4"/>
          </p:nvPr>
        </p:nvSpPr>
        <p:spPr>
          <a:xfrm>
            <a:off x="4645025" y="2459037"/>
            <a:ext cx="4041775" cy="3959352"/>
          </a:xfrm>
        </p:spPr>
        <p:txBody>
          <a:bodyPr/>
          <a:lstStyle>
            <a:lvl1pPr>
              <a:defRPr sz="2400"/>
            </a:lvl1pPr>
            <a:lvl2pPr>
              <a:defRPr sz="2000"/>
            </a:lvl2pPr>
            <a:lvl3pPr>
              <a:defRPr sz="1800"/>
            </a:lvl3pPr>
            <a:lvl4pPr>
              <a:defRPr sz="1600"/>
            </a:lvl4pPr>
            <a:lvl5pPr>
              <a:defRPr sz="16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7" name="Segnaposto data 6"/>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8" name="Segnaposto piè di pagina 7"/>
          <p:cNvSpPr>
            <a:spLocks noGrp="1"/>
          </p:cNvSpPr>
          <p:nvPr>
            <p:ph type="ftr" sz="quarter" idx="11"/>
          </p:nvPr>
        </p:nvSpPr>
        <p:spPr/>
        <p:txBody>
          <a:bodyPr/>
          <a:lstStyle/>
          <a:p>
            <a:endParaRPr lang="it-IT"/>
          </a:p>
        </p:txBody>
      </p:sp>
      <p:sp>
        <p:nvSpPr>
          <p:cNvPr id="9" name="Segnaposto numero diapositiva 8"/>
          <p:cNvSpPr>
            <a:spLocks noGrp="1"/>
          </p:cNvSpPr>
          <p:nvPr>
            <p:ph type="sldNum" sz="quarter" idx="12"/>
          </p:nvPr>
        </p:nvSpPr>
        <p:spPr/>
        <p:txBody>
          <a:bodyPr/>
          <a:lstStyle/>
          <a:p>
            <a:fld id="{2B4AEB50-943F-49C9-A4B0-A438FE844A02}" type="slidenum">
              <a:rPr lang="it-IT" smtClean="0"/>
              <a:pPr/>
              <a:t>‹N›</a:t>
            </a:fld>
            <a:endParaRPr lang="it-IT"/>
          </a:p>
        </p:txBody>
      </p:sp>
      <p:sp>
        <p:nvSpPr>
          <p:cNvPr id="16" name="Rettangolo 15"/>
          <p:cNvSpPr/>
          <p:nvPr/>
        </p:nvSpPr>
        <p:spPr>
          <a:xfrm>
            <a:off x="87790" y="680477"/>
            <a:ext cx="45720"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7" name="Rettangolo 16"/>
          <p:cNvSpPr/>
          <p:nvPr/>
        </p:nvSpPr>
        <p:spPr>
          <a:xfrm>
            <a:off x="47305"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8" name="Rettangolo 17"/>
          <p:cNvSpPr/>
          <p:nvPr/>
        </p:nvSpPr>
        <p:spPr>
          <a:xfrm>
            <a:off x="2825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9" name="Rettangolo 18"/>
          <p:cNvSpPr/>
          <p:nvPr/>
        </p:nvSpPr>
        <p:spPr>
          <a:xfrm>
            <a:off x="0"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0" name="Rettangolo 19"/>
          <p:cNvSpPr/>
          <p:nvPr/>
        </p:nvSpPr>
        <p:spPr>
          <a:xfrm flipH="1">
            <a:off x="149770"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1" name="Rettangolo 20"/>
          <p:cNvSpPr/>
          <p:nvPr/>
        </p:nvSpPr>
        <p:spPr>
          <a:xfrm flipH="1">
            <a:off x="189341" y="680477"/>
            <a:ext cx="27432"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Rettangolo 21"/>
          <p:cNvSpPr/>
          <p:nvPr/>
        </p:nvSpPr>
        <p:spPr>
          <a:xfrm flipH="1">
            <a:off x="226682"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29" name="Rettangolo 28"/>
          <p:cNvSpPr/>
          <p:nvPr/>
        </p:nvSpPr>
        <p:spPr>
          <a:xfrm flipH="1">
            <a:off x="254934" y="680477"/>
            <a:ext cx="9144"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30" name="Rettangolo 29"/>
          <p:cNvSpPr/>
          <p:nvPr/>
        </p:nvSpPr>
        <p:spPr>
          <a:xfrm>
            <a:off x="278710" y="680477"/>
            <a:ext cx="36576" cy="365760"/>
          </a:xfrm>
          <a:prstGeom prst="rect">
            <a:avLst/>
          </a:prstGeom>
          <a:solidFill>
            <a:schemeClr val="bg2"/>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2" name="Titolo 1"/>
          <p:cNvSpPr>
            <a:spLocks noGrp="1"/>
          </p:cNvSpPr>
          <p:nvPr>
            <p:ph type="title"/>
          </p:nvPr>
        </p:nvSpPr>
        <p:spPr>
          <a:xfrm>
            <a:off x="914400" y="512064"/>
            <a:ext cx="7772400" cy="914400"/>
          </a:xfrm>
        </p:spPr>
        <p:txBody>
          <a:bodyPr/>
          <a:lstStyle>
            <a:lvl1pPr>
              <a:defRPr sz="4000" cap="none" baseline="0"/>
            </a:lvl1pPr>
            <a:extLst/>
          </a:lstStyle>
          <a:p>
            <a:r>
              <a:rPr kumimoji="0" lang="it-IT"/>
              <a:t>Fare clic per modificare lo stile del titolo</a:t>
            </a:r>
            <a:endParaRPr kumimoji="0" lang="en-US"/>
          </a:p>
        </p:txBody>
      </p:sp>
      <p:sp>
        <p:nvSpPr>
          <p:cNvPr id="3" name="Segnaposto data 2"/>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4" name="Segnaposto piè di pagina 3"/>
          <p:cNvSpPr>
            <a:spLocks noGrp="1"/>
          </p:cNvSpPr>
          <p:nvPr>
            <p:ph type="ftr" sz="quarter" idx="11"/>
          </p:nvPr>
        </p:nvSpPr>
        <p:spPr/>
        <p:txBody>
          <a:bodyPr/>
          <a:lstStyle/>
          <a:p>
            <a:endParaRPr lang="it-IT"/>
          </a:p>
        </p:txBody>
      </p:sp>
      <p:sp>
        <p:nvSpPr>
          <p:cNvPr id="5" name="Segnaposto numero diapositiva 4"/>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2" name="Segnaposto data 1"/>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3" name="Segnaposto piè di pagina 2"/>
          <p:cNvSpPr>
            <a:spLocks noGrp="1"/>
          </p:cNvSpPr>
          <p:nvPr>
            <p:ph type="ftr" sz="quarter" idx="11"/>
          </p:nvPr>
        </p:nvSpPr>
        <p:spPr/>
        <p:txBody>
          <a:bodyPr/>
          <a:lstStyle/>
          <a:p>
            <a:endParaRPr lang="it-IT"/>
          </a:p>
        </p:txBody>
      </p:sp>
      <p:sp>
        <p:nvSpPr>
          <p:cNvPr id="4" name="Segnaposto numero diapositiva 3"/>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to con didascalia">
    <p:spTree>
      <p:nvGrpSpPr>
        <p:cNvPr id="1" name=""/>
        <p:cNvGrpSpPr/>
        <p:nvPr/>
      </p:nvGrpSpPr>
      <p:grpSpPr>
        <a:xfrm>
          <a:off x="0" y="0"/>
          <a:ext cx="0" cy="0"/>
          <a:chOff x="0" y="0"/>
          <a:chExt cx="0" cy="0"/>
        </a:xfrm>
      </p:grpSpPr>
      <p:sp>
        <p:nvSpPr>
          <p:cNvPr id="2" name="Titolo 1"/>
          <p:cNvSpPr>
            <a:spLocks noGrp="1"/>
          </p:cNvSpPr>
          <p:nvPr>
            <p:ph type="title"/>
          </p:nvPr>
        </p:nvSpPr>
        <p:spPr>
          <a:xfrm>
            <a:off x="685800" y="273050"/>
            <a:ext cx="8229600" cy="1162050"/>
          </a:xfrm>
        </p:spPr>
        <p:txBody>
          <a:bodyPr anchor="ctr"/>
          <a:lstStyle>
            <a:lvl1pPr algn="l">
              <a:buNone/>
              <a:defRPr sz="3600" b="0"/>
            </a:lvl1pPr>
            <a:extLst/>
          </a:lstStyle>
          <a:p>
            <a:r>
              <a:rPr kumimoji="0" lang="it-IT"/>
              <a:t>Fare clic per modificare lo stile del titolo</a:t>
            </a:r>
            <a:endParaRPr kumimoji="0" lang="en-US"/>
          </a:p>
        </p:txBody>
      </p:sp>
      <p:sp>
        <p:nvSpPr>
          <p:cNvPr id="3" name="Segnaposto testo 2"/>
          <p:cNvSpPr>
            <a:spLocks noGrp="1"/>
          </p:cNvSpPr>
          <p:nvPr>
            <p:ph type="body" idx="2"/>
          </p:nvPr>
        </p:nvSpPr>
        <p:spPr>
          <a:xfrm>
            <a:off x="685800" y="1435100"/>
            <a:ext cx="2514600" cy="4572000"/>
          </a:xfrm>
        </p:spPr>
        <p:txBody>
          <a:bodyPr/>
          <a:lstStyle>
            <a:lvl1pPr marL="54864" indent="0">
              <a:buNone/>
              <a:defRPr sz="1800"/>
            </a:lvl1pPr>
            <a:lvl2pPr>
              <a:buNone/>
              <a:defRPr sz="1200"/>
            </a:lvl2pPr>
            <a:lvl3pPr>
              <a:buNone/>
              <a:defRPr sz="1000"/>
            </a:lvl3pPr>
            <a:lvl4pPr>
              <a:buNone/>
              <a:defRPr sz="900"/>
            </a:lvl4pPr>
            <a:lvl5pPr>
              <a:buNone/>
              <a:defRPr sz="900"/>
            </a:lvl5pPr>
            <a:extLst/>
          </a:lstStyle>
          <a:p>
            <a:pPr lvl="0" eaLnBrk="1" latinLnBrk="0" hangingPunct="1"/>
            <a:r>
              <a:rPr kumimoji="0" lang="it-IT"/>
              <a:t>Fare clic per modificare stili del testo dello schema</a:t>
            </a:r>
          </a:p>
        </p:txBody>
      </p:sp>
      <p:sp>
        <p:nvSpPr>
          <p:cNvPr id="4" name="Segnaposto contenuto 3"/>
          <p:cNvSpPr>
            <a:spLocks noGrp="1"/>
          </p:cNvSpPr>
          <p:nvPr>
            <p:ph sz="half" idx="1"/>
          </p:nvPr>
        </p:nvSpPr>
        <p:spPr>
          <a:xfrm>
            <a:off x="3429000" y="1435100"/>
            <a:ext cx="5486400" cy="4572000"/>
          </a:xfrm>
        </p:spPr>
        <p:txBody>
          <a:bodyPr/>
          <a:lstStyle>
            <a:lvl1pPr>
              <a:defRPr sz="3200"/>
            </a:lvl1pPr>
            <a:lvl2pPr>
              <a:defRPr sz="2800"/>
            </a:lvl2pPr>
            <a:lvl3pPr>
              <a:defRPr sz="2400"/>
            </a:lvl3pPr>
            <a:lvl4pPr>
              <a:defRPr sz="2000"/>
            </a:lvl4pPr>
            <a:lvl5pPr>
              <a:defRPr sz="2000"/>
            </a:lvl5pPr>
            <a:extLst/>
          </a:lstStyle>
          <a:p>
            <a:pPr lvl="0" eaLnBrk="1" latinLnBrk="0" hangingPunct="1"/>
            <a:r>
              <a:rPr lang="it-IT"/>
              <a:t>Fare clic per modificare stili del testo dello schema</a:t>
            </a:r>
          </a:p>
          <a:p>
            <a:pPr lvl="1" eaLnBrk="1" latinLnBrk="0" hangingPunct="1"/>
            <a:r>
              <a:rPr lang="it-IT"/>
              <a:t>Secondo livello</a:t>
            </a:r>
          </a:p>
          <a:p>
            <a:pPr lvl="2" eaLnBrk="1" latinLnBrk="0" hangingPunct="1"/>
            <a:r>
              <a:rPr lang="it-IT"/>
              <a:t>Terzo livello</a:t>
            </a:r>
          </a:p>
          <a:p>
            <a:pPr lvl="3" eaLnBrk="1" latinLnBrk="0" hangingPunct="1"/>
            <a:r>
              <a:rPr lang="it-IT"/>
              <a:t>Quarto livello</a:t>
            </a:r>
          </a:p>
          <a:p>
            <a:pPr lvl="4" eaLnBrk="1" latinLnBrk="0" hangingPunct="1"/>
            <a:r>
              <a:rPr lang="it-IT"/>
              <a:t>Quinto livello</a:t>
            </a:r>
            <a:endParaRPr kumimoji="0" lang="en-US"/>
          </a:p>
        </p:txBody>
      </p:sp>
      <p:sp>
        <p:nvSpPr>
          <p:cNvPr id="5" name="Segnaposto data 4"/>
          <p:cNvSpPr>
            <a:spLocks noGrp="1"/>
          </p:cNvSpPr>
          <p:nvPr>
            <p:ph type="dt" sz="half" idx="10"/>
          </p:nvPr>
        </p:nvSpPr>
        <p:spPr/>
        <p:txBody>
          <a:bodyPr/>
          <a:lstStyle/>
          <a:p>
            <a:fld id="{8C3E12D4-E16A-4DD0-8174-9494358809DB}" type="datetimeFigureOut">
              <a:rPr lang="it-IT" smtClean="0"/>
              <a:pPr/>
              <a:t>17/06/2020</a:t>
            </a:fld>
            <a:endParaRPr lang="it-IT"/>
          </a:p>
        </p:txBody>
      </p:sp>
      <p:sp>
        <p:nvSpPr>
          <p:cNvPr id="6" name="Segnaposto piè di pagina 5"/>
          <p:cNvSpPr>
            <a:spLocks noGrp="1"/>
          </p:cNvSpPr>
          <p:nvPr>
            <p:ph type="ftr" sz="quarter" idx="11"/>
          </p:nvPr>
        </p:nvSpPr>
        <p:spPr/>
        <p:txBody>
          <a:bodyPr/>
          <a:lstStyle/>
          <a:p>
            <a:endParaRPr lang="it-IT"/>
          </a:p>
        </p:txBody>
      </p:sp>
      <p:sp>
        <p:nvSpPr>
          <p:cNvPr id="7" name="Segnaposto numero diapositiva 6"/>
          <p:cNvSpPr>
            <a:spLocks noGrp="1"/>
          </p:cNvSpPr>
          <p:nvPr>
            <p:ph type="sldNum" sz="quarter" idx="12"/>
          </p:nvPr>
        </p:nvSpPr>
        <p:spPr/>
        <p:txBody>
          <a:bodyPr/>
          <a:lstStyle/>
          <a:p>
            <a:fld id="{2B4AEB50-943F-49C9-A4B0-A438FE844A02}" type="slidenum">
              <a:rPr lang="it-IT" smtClean="0"/>
              <a:pPr/>
              <a:t>‹N›</a:t>
            </a:fld>
            <a:endParaRPr lang="it-IT"/>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magine con didascalia">
    <p:spTree>
      <p:nvGrpSpPr>
        <p:cNvPr id="1" name=""/>
        <p:cNvGrpSpPr/>
        <p:nvPr/>
      </p:nvGrpSpPr>
      <p:grpSpPr>
        <a:xfrm>
          <a:off x="0" y="0"/>
          <a:ext cx="0" cy="0"/>
          <a:chOff x="0" y="0"/>
          <a:chExt cx="0" cy="0"/>
        </a:xfrm>
      </p:grpSpPr>
      <p:sp>
        <p:nvSpPr>
          <p:cNvPr id="8" name="Rettangolo 7"/>
          <p:cNvSpPr/>
          <p:nvPr/>
        </p:nvSpPr>
        <p:spPr>
          <a:xfrm>
            <a:off x="368032" y="0"/>
            <a:ext cx="8778240" cy="1878037"/>
          </a:xfrm>
          <a:prstGeom prst="rect">
            <a:avLst/>
          </a:prstGeom>
          <a:solidFill>
            <a:srgbClr val="000000">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cxnSp>
        <p:nvCxnSpPr>
          <p:cNvPr id="9" name="Connettore 1 8"/>
          <p:cNvCxnSpPr/>
          <p:nvPr/>
        </p:nvCxnSpPr>
        <p:spPr>
          <a:xfrm flipV="1">
            <a:off x="363195" y="1885028"/>
            <a:ext cx="8782622" cy="0"/>
          </a:xfrm>
          <a:prstGeom prst="line">
            <a:avLst/>
          </a:prstGeom>
          <a:noFill/>
          <a:ln w="19050" cap="flat" cmpd="sng" algn="ctr">
            <a:solidFill>
              <a:srgbClr val="FFFFFF">
                <a:alpha val="100000"/>
              </a:srgbClr>
            </a:solidFill>
            <a:prstDash val="solid"/>
            <a:miter lim="800000"/>
          </a:ln>
          <a:effectLst/>
        </p:spPr>
        <p:style>
          <a:lnRef idx="2">
            <a:schemeClr val="accent1"/>
          </a:lnRef>
          <a:fillRef idx="0">
            <a:schemeClr val="accent1"/>
          </a:fillRef>
          <a:effectRef idx="1">
            <a:schemeClr val="accent1"/>
          </a:effectRef>
          <a:fontRef idx="minor">
            <a:schemeClr val="tx1"/>
          </a:fontRef>
        </p:style>
      </p:cxnSp>
      <p:grpSp>
        <p:nvGrpSpPr>
          <p:cNvPr id="10" name="Gruppo 9"/>
          <p:cNvGrpSpPr/>
          <p:nvPr/>
        </p:nvGrpSpPr>
        <p:grpSpPr>
          <a:xfrm rot="5400000">
            <a:off x="8514581" y="1219200"/>
            <a:ext cx="132763" cy="128466"/>
            <a:chOff x="6668087" y="1297746"/>
            <a:chExt cx="161840" cy="156602"/>
          </a:xfrm>
        </p:grpSpPr>
        <p:cxnSp>
          <p:nvCxnSpPr>
            <p:cNvPr id="15" name="Connettore 1 14"/>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6" name="Connettore 1 15"/>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7" name="Connettore 1 16"/>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2" name="Titolo 1"/>
          <p:cNvSpPr>
            <a:spLocks noGrp="1"/>
          </p:cNvSpPr>
          <p:nvPr>
            <p:ph type="title"/>
          </p:nvPr>
        </p:nvSpPr>
        <p:spPr bwMode="grayWhite">
          <a:xfrm>
            <a:off x="914400" y="441251"/>
            <a:ext cx="6858000" cy="701749"/>
          </a:xfrm>
        </p:spPr>
        <p:txBody>
          <a:bodyPr anchor="b"/>
          <a:lstStyle>
            <a:lvl1pPr algn="l">
              <a:buNone/>
              <a:defRPr sz="2100" b="0"/>
            </a:lvl1pPr>
            <a:extLst/>
          </a:lstStyle>
          <a:p>
            <a:r>
              <a:rPr kumimoji="0" lang="it-IT"/>
              <a:t>Fare clic per modificare lo stile del titolo</a:t>
            </a:r>
            <a:endParaRPr kumimoji="0" lang="en-US"/>
          </a:p>
        </p:txBody>
      </p:sp>
      <p:sp>
        <p:nvSpPr>
          <p:cNvPr id="3" name="Segnaposto immagine 2"/>
          <p:cNvSpPr>
            <a:spLocks noGrp="1"/>
          </p:cNvSpPr>
          <p:nvPr>
            <p:ph type="pic" idx="1"/>
          </p:nvPr>
        </p:nvSpPr>
        <p:spPr>
          <a:xfrm>
            <a:off x="368032" y="1893781"/>
            <a:ext cx="8778240" cy="4960144"/>
          </a:xfrm>
          <a:solidFill>
            <a:schemeClr val="bg2"/>
          </a:solidFill>
        </p:spPr>
        <p:txBody>
          <a:bodyPr/>
          <a:lstStyle>
            <a:lvl1pPr marL="0" indent="0">
              <a:buNone/>
              <a:defRPr sz="3200"/>
            </a:lvl1pPr>
            <a:extLst/>
          </a:lstStyle>
          <a:p>
            <a:r>
              <a:rPr kumimoji="0" lang="it-IT"/>
              <a:t>Fare clic sull'icona per inserire un'immagine</a:t>
            </a:r>
            <a:endParaRPr kumimoji="0" lang="en-US"/>
          </a:p>
        </p:txBody>
      </p:sp>
      <p:sp>
        <p:nvSpPr>
          <p:cNvPr id="4" name="Segnaposto testo 3"/>
          <p:cNvSpPr>
            <a:spLocks noGrp="1"/>
          </p:cNvSpPr>
          <p:nvPr>
            <p:ph type="body" sz="half" idx="2"/>
          </p:nvPr>
        </p:nvSpPr>
        <p:spPr bwMode="grayWhite">
          <a:xfrm>
            <a:off x="914400" y="1150144"/>
            <a:ext cx="6858000" cy="685800"/>
          </a:xfrm>
        </p:spPr>
        <p:txBody>
          <a:bodyPr/>
          <a:lstStyle>
            <a:lvl1pPr marL="27432" indent="0">
              <a:spcBef>
                <a:spcPts val="0"/>
              </a:spcBef>
              <a:buNone/>
              <a:defRPr sz="1400">
                <a:solidFill>
                  <a:srgbClr val="FFFFFF"/>
                </a:solidFill>
              </a:defRPr>
            </a:lvl1pPr>
            <a:lvl2pPr>
              <a:defRPr sz="1200"/>
            </a:lvl2pPr>
            <a:lvl3pPr>
              <a:defRPr sz="1000"/>
            </a:lvl3pPr>
            <a:lvl4pPr>
              <a:defRPr sz="900"/>
            </a:lvl4pPr>
            <a:lvl5pPr>
              <a:defRPr sz="900"/>
            </a:lvl5pPr>
            <a:extLst/>
          </a:lstStyle>
          <a:p>
            <a:pPr lvl="0" eaLnBrk="1" latinLnBrk="0" hangingPunct="1"/>
            <a:r>
              <a:rPr kumimoji="0" lang="it-IT"/>
              <a:t>Fare clic per modificare stili del testo dello schema</a:t>
            </a:r>
          </a:p>
        </p:txBody>
      </p:sp>
      <p:grpSp>
        <p:nvGrpSpPr>
          <p:cNvPr id="14" name="Gruppo 13"/>
          <p:cNvGrpSpPr/>
          <p:nvPr/>
        </p:nvGrpSpPr>
        <p:grpSpPr>
          <a:xfrm rot="5400000">
            <a:off x="8666981" y="1371600"/>
            <a:ext cx="132763" cy="128466"/>
            <a:chOff x="6668087" y="1297746"/>
            <a:chExt cx="161840" cy="156602"/>
          </a:xfrm>
        </p:grpSpPr>
        <p:cxnSp>
          <p:nvCxnSpPr>
            <p:cNvPr id="11" name="Connettore 1 10"/>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2" name="Connettore 1 11"/>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13" name="Connettore 1 12"/>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grpSp>
        <p:nvGrpSpPr>
          <p:cNvPr id="18" name="Gruppo 17"/>
          <p:cNvGrpSpPr/>
          <p:nvPr/>
        </p:nvGrpSpPr>
        <p:grpSpPr>
          <a:xfrm rot="5400000">
            <a:off x="8320088" y="1474763"/>
            <a:ext cx="132763" cy="128466"/>
            <a:chOff x="6668087" y="1297746"/>
            <a:chExt cx="161840" cy="156602"/>
          </a:xfrm>
        </p:grpSpPr>
        <p:cxnSp>
          <p:nvCxnSpPr>
            <p:cNvPr id="19" name="Connettore 1 18"/>
            <p:cNvCxnSpPr/>
            <p:nvPr/>
          </p:nvCxnSpPr>
          <p:spPr>
            <a:xfrm rot="16200000">
              <a:off x="6664064" y="1301769"/>
              <a:ext cx="88509" cy="80463"/>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0" name="Connettore 1 19"/>
            <p:cNvCxnSpPr/>
            <p:nvPr/>
          </p:nvCxnSpPr>
          <p:spPr>
            <a:xfrm rot="16200000" flipV="1">
              <a:off x="6685888" y="1391257"/>
              <a:ext cx="125755" cy="427"/>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cxnSp>
          <p:nvCxnSpPr>
            <p:cNvPr id="21" name="Connettore 1 20"/>
            <p:cNvCxnSpPr/>
            <p:nvPr/>
          </p:nvCxnSpPr>
          <p:spPr>
            <a:xfrm rot="5400000" flipH="1">
              <a:off x="6744524" y="1300853"/>
              <a:ext cx="88509" cy="82296"/>
            </a:xfrm>
            <a:prstGeom prst="line">
              <a:avLst/>
            </a:prstGeom>
            <a:noFill/>
            <a:ln w="25400" cap="rnd" cmpd="sng" algn="ctr">
              <a:solidFill>
                <a:srgbClr val="FFFFFF">
                  <a:alpha val="100000"/>
                </a:srgbClr>
              </a:solidFill>
              <a:prstDash val="solid"/>
            </a:ln>
            <a:effectLst/>
          </p:spPr>
          <p:style>
            <a:lnRef idx="2">
              <a:schemeClr val="accent1"/>
            </a:lnRef>
            <a:fillRef idx="0">
              <a:schemeClr val="accent1"/>
            </a:fillRef>
            <a:effectRef idx="1">
              <a:schemeClr val="accent1"/>
            </a:effectRef>
            <a:fontRef idx="minor">
              <a:schemeClr val="tx1"/>
            </a:fontRef>
          </p:style>
        </p:cxnSp>
      </p:grpSp>
      <p:sp>
        <p:nvSpPr>
          <p:cNvPr id="5" name="Segnaposto data 4"/>
          <p:cNvSpPr>
            <a:spLocks noGrp="1"/>
          </p:cNvSpPr>
          <p:nvPr>
            <p:ph type="dt" sz="half" idx="10"/>
          </p:nvPr>
        </p:nvSpPr>
        <p:spPr>
          <a:xfrm>
            <a:off x="6477000" y="55499"/>
            <a:ext cx="2133600" cy="365125"/>
          </a:xfrm>
        </p:spPr>
        <p:txBody>
          <a:bodyPr/>
          <a:lstStyle/>
          <a:p>
            <a:fld id="{8C3E12D4-E16A-4DD0-8174-9494358809DB}" type="datetimeFigureOut">
              <a:rPr lang="it-IT" smtClean="0"/>
              <a:pPr/>
              <a:t>17/06/2020</a:t>
            </a:fld>
            <a:endParaRPr lang="it-IT"/>
          </a:p>
        </p:txBody>
      </p:sp>
      <p:sp>
        <p:nvSpPr>
          <p:cNvPr id="6" name="Segnaposto piè di pagina 5"/>
          <p:cNvSpPr>
            <a:spLocks noGrp="1"/>
          </p:cNvSpPr>
          <p:nvPr>
            <p:ph type="ftr" sz="quarter" idx="11"/>
          </p:nvPr>
        </p:nvSpPr>
        <p:spPr>
          <a:xfrm>
            <a:off x="914400" y="55499"/>
            <a:ext cx="5562600" cy="365125"/>
          </a:xfrm>
        </p:spPr>
        <p:txBody>
          <a:bodyPr/>
          <a:lstStyle/>
          <a:p>
            <a:endParaRPr lang="it-IT"/>
          </a:p>
        </p:txBody>
      </p:sp>
      <p:sp>
        <p:nvSpPr>
          <p:cNvPr id="7" name="Segnaposto numero diapositiva 6"/>
          <p:cNvSpPr>
            <a:spLocks noGrp="1"/>
          </p:cNvSpPr>
          <p:nvPr>
            <p:ph type="sldNum" sz="quarter" idx="12"/>
          </p:nvPr>
        </p:nvSpPr>
        <p:spPr>
          <a:xfrm>
            <a:off x="8610600" y="55499"/>
            <a:ext cx="457200" cy="365125"/>
          </a:xfrm>
        </p:spPr>
        <p:txBody>
          <a:bodyPr/>
          <a:lstStyle/>
          <a:p>
            <a:fld id="{2B4AEB50-943F-49C9-A4B0-A438FE844A02}" type="slidenum">
              <a:rPr lang="it-IT" smtClean="0"/>
              <a:pPr/>
              <a:t>‹N›</a:t>
            </a:fld>
            <a:endParaRPr lang="it-IT"/>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sp>
        <p:nvSpPr>
          <p:cNvPr id="7" name="Rettangolo 6"/>
          <p:cNvSpPr/>
          <p:nvPr/>
        </p:nvSpPr>
        <p:spPr>
          <a:xfrm>
            <a:off x="0" y="-1"/>
            <a:ext cx="365760" cy="6854456"/>
          </a:xfrm>
          <a:prstGeom prst="rect">
            <a:avLst/>
          </a:prstGeom>
          <a:solidFill>
            <a:srgbClr val="FFFFFF">
              <a:alpha val="100000"/>
            </a:srgb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8" name="Rettangolo 7"/>
          <p:cNvSpPr/>
          <p:nvPr/>
        </p:nvSpPr>
        <p:spPr>
          <a:xfrm>
            <a:off x="255291" y="5047394"/>
            <a:ext cx="73152" cy="1691640"/>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9" name="Rettangolo 8"/>
          <p:cNvSpPr/>
          <p:nvPr/>
        </p:nvSpPr>
        <p:spPr>
          <a:xfrm>
            <a:off x="255291" y="4796819"/>
            <a:ext cx="73152" cy="228600"/>
          </a:xfrm>
          <a:prstGeom prst="rect">
            <a:avLst/>
          </a:prstGeom>
          <a:solidFill>
            <a:schemeClr val="accent3">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0" name="Rettangolo 9"/>
          <p:cNvSpPr/>
          <p:nvPr/>
        </p:nvSpPr>
        <p:spPr>
          <a:xfrm>
            <a:off x="255291" y="4637685"/>
            <a:ext cx="73152" cy="137160"/>
          </a:xfrm>
          <a:prstGeom prst="rect">
            <a:avLst/>
          </a:prstGeom>
          <a:solidFill>
            <a:schemeClr val="bg2"/>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1" name="Rettangolo 10"/>
          <p:cNvSpPr/>
          <p:nvPr/>
        </p:nvSpPr>
        <p:spPr>
          <a:xfrm>
            <a:off x="255291" y="4542559"/>
            <a:ext cx="73152" cy="73152"/>
          </a:xfrm>
          <a:prstGeom prst="rect">
            <a:avLst/>
          </a:prstGeom>
          <a:solidFill>
            <a:schemeClr val="accent2">
              <a:alpha val="100000"/>
            </a:schemeClr>
          </a:solidFill>
          <a:ln w="50800" cap="rnd" cmpd="dbl"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2" name="Rettangolo 11"/>
          <p:cNvSpPr/>
          <p:nvPr/>
        </p:nvSpPr>
        <p:spPr>
          <a:xfrm>
            <a:off x="309558" y="680477"/>
            <a:ext cx="45720"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5" name="Rettangolo 14"/>
          <p:cNvSpPr/>
          <p:nvPr/>
        </p:nvSpPr>
        <p:spPr>
          <a:xfrm>
            <a:off x="269073" y="680477"/>
            <a:ext cx="27432"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16" name="Rettangolo 15"/>
          <p:cNvSpPr/>
          <p:nvPr/>
        </p:nvSpPr>
        <p:spPr>
          <a:xfrm>
            <a:off x="250020"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a:p>
        </p:txBody>
      </p:sp>
      <p:sp>
        <p:nvSpPr>
          <p:cNvPr id="17" name="Rettangolo 16"/>
          <p:cNvSpPr/>
          <p:nvPr/>
        </p:nvSpPr>
        <p:spPr>
          <a:xfrm>
            <a:off x="221768" y="680477"/>
            <a:ext cx="9144" cy="365760"/>
          </a:xfrm>
          <a:prstGeom prst="rect">
            <a:avLst/>
          </a:prstGeom>
          <a:solidFill>
            <a:srgbClr val="000000">
              <a:alpha val="100000"/>
            </a:srgbClr>
          </a:solidFill>
          <a:ln w="50800" cap="rnd" cmpd="thickThin"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dirty="0"/>
          </a:p>
        </p:txBody>
      </p:sp>
      <p:sp>
        <p:nvSpPr>
          <p:cNvPr id="22" name="Segnaposto titolo 21"/>
          <p:cNvSpPr>
            <a:spLocks noGrp="1"/>
          </p:cNvSpPr>
          <p:nvPr>
            <p:ph type="title"/>
          </p:nvPr>
        </p:nvSpPr>
        <p:spPr>
          <a:xfrm>
            <a:off x="914400" y="512064"/>
            <a:ext cx="7772400" cy="914400"/>
          </a:xfrm>
          <a:prstGeom prst="rect">
            <a:avLst/>
          </a:prstGeom>
        </p:spPr>
        <p:txBody>
          <a:bodyPr vert="horz" anchor="t">
            <a:noAutofit/>
          </a:bodyPr>
          <a:lstStyle/>
          <a:p>
            <a:r>
              <a:rPr kumimoji="0" lang="it-IT"/>
              <a:t>Fare clic per modificare lo stile del titolo</a:t>
            </a:r>
            <a:endParaRPr kumimoji="0" lang="en-US"/>
          </a:p>
        </p:txBody>
      </p:sp>
      <p:sp>
        <p:nvSpPr>
          <p:cNvPr id="13" name="Segnaposto testo 12"/>
          <p:cNvSpPr>
            <a:spLocks noGrp="1"/>
          </p:cNvSpPr>
          <p:nvPr>
            <p:ph type="body" idx="1"/>
          </p:nvPr>
        </p:nvSpPr>
        <p:spPr>
          <a:xfrm>
            <a:off x="914400" y="1783560"/>
            <a:ext cx="7772400" cy="4572000"/>
          </a:xfrm>
          <a:prstGeom prst="rect">
            <a:avLst/>
          </a:prstGeom>
        </p:spPr>
        <p:txBody>
          <a:bodyPr vert="horz">
            <a:normAutofit/>
          </a:bodyPr>
          <a:lstStyle/>
          <a:p>
            <a:pPr lvl="0" eaLnBrk="1" latinLnBrk="0" hangingPunct="1"/>
            <a:r>
              <a:rPr kumimoji="0" lang="it-IT"/>
              <a:t>Fare clic per modificare stili del testo dello schema</a:t>
            </a:r>
          </a:p>
          <a:p>
            <a:pPr lvl="1" eaLnBrk="1" latinLnBrk="0" hangingPunct="1"/>
            <a:r>
              <a:rPr kumimoji="0" lang="it-IT"/>
              <a:t>Secondo livello</a:t>
            </a:r>
          </a:p>
          <a:p>
            <a:pPr lvl="2" eaLnBrk="1" latinLnBrk="0" hangingPunct="1"/>
            <a:r>
              <a:rPr kumimoji="0" lang="it-IT"/>
              <a:t>Terzo livello</a:t>
            </a:r>
          </a:p>
          <a:p>
            <a:pPr lvl="3" eaLnBrk="1" latinLnBrk="0" hangingPunct="1"/>
            <a:r>
              <a:rPr kumimoji="0" lang="it-IT"/>
              <a:t>Quarto livello</a:t>
            </a:r>
          </a:p>
          <a:p>
            <a:pPr lvl="4" eaLnBrk="1" latinLnBrk="0" hangingPunct="1"/>
            <a:r>
              <a:rPr kumimoji="0" lang="it-IT"/>
              <a:t>Quinto livello</a:t>
            </a:r>
            <a:endParaRPr kumimoji="0" lang="en-US"/>
          </a:p>
        </p:txBody>
      </p:sp>
      <p:sp>
        <p:nvSpPr>
          <p:cNvPr id="14" name="Segnaposto data 13"/>
          <p:cNvSpPr>
            <a:spLocks noGrp="1"/>
          </p:cNvSpPr>
          <p:nvPr>
            <p:ph type="dt" sz="half" idx="2"/>
          </p:nvPr>
        </p:nvSpPr>
        <p:spPr>
          <a:xfrm>
            <a:off x="6477000" y="6416675"/>
            <a:ext cx="2133600" cy="365125"/>
          </a:xfrm>
          <a:prstGeom prst="rect">
            <a:avLst/>
          </a:prstGeom>
        </p:spPr>
        <p:txBody>
          <a:bodyPr vert="horz" anchor="b"/>
          <a:lstStyle>
            <a:lvl1pPr algn="l" eaLnBrk="1" latinLnBrk="0" hangingPunct="1">
              <a:defRPr kumimoji="0" sz="1100">
                <a:solidFill>
                  <a:schemeClr val="tx2"/>
                </a:solidFill>
              </a:defRPr>
            </a:lvl1pPr>
            <a:extLst/>
          </a:lstStyle>
          <a:p>
            <a:fld id="{8C3E12D4-E16A-4DD0-8174-9494358809DB}" type="datetimeFigureOut">
              <a:rPr lang="it-IT" smtClean="0"/>
              <a:pPr/>
              <a:t>17/06/2020</a:t>
            </a:fld>
            <a:endParaRPr lang="it-IT"/>
          </a:p>
        </p:txBody>
      </p:sp>
      <p:sp>
        <p:nvSpPr>
          <p:cNvPr id="3" name="Segnaposto piè di pagina 2"/>
          <p:cNvSpPr>
            <a:spLocks noGrp="1"/>
          </p:cNvSpPr>
          <p:nvPr>
            <p:ph type="ftr" sz="quarter" idx="3"/>
          </p:nvPr>
        </p:nvSpPr>
        <p:spPr>
          <a:xfrm>
            <a:off x="914400" y="6416675"/>
            <a:ext cx="5562600" cy="365125"/>
          </a:xfrm>
          <a:prstGeom prst="rect">
            <a:avLst/>
          </a:prstGeom>
        </p:spPr>
        <p:txBody>
          <a:bodyPr vert="horz" anchor="b"/>
          <a:lstStyle>
            <a:lvl1pPr algn="r" eaLnBrk="1" latinLnBrk="0" hangingPunct="1">
              <a:defRPr kumimoji="0" sz="1100">
                <a:solidFill>
                  <a:schemeClr val="tx2"/>
                </a:solidFill>
              </a:defRPr>
            </a:lvl1pPr>
            <a:extLst/>
          </a:lstStyle>
          <a:p>
            <a:endParaRPr lang="it-IT"/>
          </a:p>
        </p:txBody>
      </p:sp>
      <p:sp>
        <p:nvSpPr>
          <p:cNvPr id="23" name="Segnaposto numero diapositiva 22"/>
          <p:cNvSpPr>
            <a:spLocks noGrp="1"/>
          </p:cNvSpPr>
          <p:nvPr>
            <p:ph type="sldNum" sz="quarter" idx="4"/>
          </p:nvPr>
        </p:nvSpPr>
        <p:spPr>
          <a:xfrm>
            <a:off x="8610600" y="6416675"/>
            <a:ext cx="457200" cy="365125"/>
          </a:xfrm>
          <a:prstGeom prst="rect">
            <a:avLst/>
          </a:prstGeom>
        </p:spPr>
        <p:txBody>
          <a:bodyPr vert="horz" anchor="b"/>
          <a:lstStyle>
            <a:lvl1pPr algn="l" eaLnBrk="1" latinLnBrk="0" hangingPunct="1">
              <a:defRPr kumimoji="0" sz="1200">
                <a:solidFill>
                  <a:schemeClr val="tx2"/>
                </a:solidFill>
              </a:defRPr>
            </a:lvl1pPr>
            <a:extLst/>
          </a:lstStyle>
          <a:p>
            <a:fld id="{2B4AEB50-943F-49C9-A4B0-A438FE844A02}" type="slidenum">
              <a:rPr lang="it-IT" smtClean="0"/>
              <a:pPr/>
              <a:t>‹N›</a:t>
            </a:fld>
            <a:endParaRPr lang="it-IT"/>
          </a:p>
        </p:txBody>
      </p:sp>
    </p:spTree>
  </p:cSld>
  <p:clrMap bg1="dk1" tx1="lt1" bg2="dk2" tx2="lt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60" r:id="rId5"/>
    <p:sldLayoutId id="2147483761" r:id="rId6"/>
    <p:sldLayoutId id="2147483762" r:id="rId7"/>
    <p:sldLayoutId id="2147483763" r:id="rId8"/>
    <p:sldLayoutId id="2147483764" r:id="rId9"/>
    <p:sldLayoutId id="2147483765" r:id="rId10"/>
    <p:sldLayoutId id="2147483766" r:id="rId11"/>
  </p:sldLayoutIdLst>
  <p:txStyles>
    <p:title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p:titleStyle>
    <p:body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a:extLst/>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1.gi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a:solidFill>
                  <a:schemeClr val="bg1"/>
                </a:solidFill>
                <a:latin typeface="Microsoft YaHei Light" pitchFamily="34" charset="-122"/>
                <a:ea typeface="Microsoft YaHei Light" pitchFamily="34" charset="-122"/>
              </a:rPr>
              <a:t>Progetto Ingegneria del Software</a:t>
            </a:r>
          </a:p>
        </p:txBody>
      </p:sp>
      <p:sp>
        <p:nvSpPr>
          <p:cNvPr id="3" name="Segnaposto contenuto 2"/>
          <p:cNvSpPr>
            <a:spLocks noGrp="1"/>
          </p:cNvSpPr>
          <p:nvPr>
            <p:ph idx="1"/>
          </p:nvPr>
        </p:nvSpPr>
        <p:spPr>
          <a:solidFill>
            <a:schemeClr val="tx1"/>
          </a:solidFill>
          <a:effectLst>
            <a:outerShdw blurRad="76200" dist="12700" dir="8100000" sy="-23000" kx="800400" algn="br" rotWithShape="0">
              <a:prstClr val="black">
                <a:alpha val="20000"/>
              </a:prstClr>
            </a:outerShdw>
            <a:softEdge rad="635000"/>
          </a:effectLst>
        </p:spPr>
        <p:txBody>
          <a:bodyPr>
            <a:normAutofit/>
          </a:bodyPr>
          <a:lstStyle/>
          <a:p>
            <a:pPr algn="ctr">
              <a:buNone/>
            </a:pPr>
            <a:endParaRPr lang="it-IT" dirty="0">
              <a:solidFill>
                <a:schemeClr val="bg1"/>
              </a:solidFill>
              <a:latin typeface="Microsoft YaHei Light" pitchFamily="34" charset="-122"/>
              <a:ea typeface="Microsoft YaHei Light" pitchFamily="34" charset="-122"/>
            </a:endParaRPr>
          </a:p>
          <a:p>
            <a:pPr algn="ctr">
              <a:buNone/>
            </a:pPr>
            <a:endParaRPr lang="it-IT" sz="2400" dirty="0">
              <a:solidFill>
                <a:schemeClr val="bg1"/>
              </a:solidFill>
              <a:latin typeface="Microsoft YaHei Light" pitchFamily="34" charset="-122"/>
              <a:ea typeface="Microsoft YaHei Light" pitchFamily="34" charset="-122"/>
            </a:endParaRPr>
          </a:p>
          <a:p>
            <a:pPr algn="ctr">
              <a:buNone/>
            </a:pPr>
            <a:r>
              <a:rPr lang="it-IT" sz="2400" dirty="0" err="1">
                <a:solidFill>
                  <a:schemeClr val="bg1"/>
                </a:solidFill>
                <a:latin typeface="Microsoft YaHei Light" pitchFamily="34" charset="-122"/>
                <a:ea typeface="Microsoft YaHei Light" pitchFamily="34" charset="-122"/>
              </a:rPr>
              <a:t>Sarneri</a:t>
            </a:r>
            <a:r>
              <a:rPr lang="it-IT" sz="2400" dirty="0">
                <a:solidFill>
                  <a:schemeClr val="bg1"/>
                </a:solidFill>
                <a:latin typeface="Microsoft YaHei Light" pitchFamily="34" charset="-122"/>
                <a:ea typeface="Microsoft YaHei Light" pitchFamily="34" charset="-122"/>
              </a:rPr>
              <a:t> Enrico</a:t>
            </a:r>
          </a:p>
          <a:p>
            <a:pPr algn="ctr">
              <a:buNone/>
            </a:pPr>
            <a:r>
              <a:rPr lang="it-IT" sz="2400" dirty="0">
                <a:solidFill>
                  <a:schemeClr val="bg1"/>
                </a:solidFill>
                <a:latin typeface="Microsoft YaHei Light" pitchFamily="34" charset="-122"/>
                <a:ea typeface="Microsoft YaHei Light" pitchFamily="34" charset="-122"/>
              </a:rPr>
              <a:t>Righi Lorenzo</a:t>
            </a:r>
          </a:p>
          <a:p>
            <a:pPr algn="ctr">
              <a:buNone/>
            </a:pPr>
            <a:r>
              <a:rPr lang="it-IT" sz="2400" dirty="0">
                <a:solidFill>
                  <a:schemeClr val="bg1"/>
                </a:solidFill>
                <a:latin typeface="Microsoft YaHei Light" pitchFamily="34" charset="-122"/>
                <a:ea typeface="Microsoft YaHei Light" pitchFamily="34" charset="-122"/>
              </a:rPr>
              <a:t>Righi Michele</a:t>
            </a:r>
            <a:endParaRPr lang="it-IT" sz="2400" dirty="0"/>
          </a:p>
        </p:txBody>
      </p:sp>
      <p:pic>
        <p:nvPicPr>
          <p:cNvPr id="1027" name="Picture 3" descr="C:\Users\enrico\Desktop\cluedo_banner.jpg"/>
          <p:cNvPicPr>
            <a:picLocks noChangeAspect="1" noChangeArrowheads="1"/>
          </p:cNvPicPr>
          <p:nvPr/>
        </p:nvPicPr>
        <p:blipFill>
          <a:blip r:embed="rId2" cstate="print">
            <a:lum contrast="-10000"/>
          </a:blip>
          <a:srcRect l="5113" r="1176"/>
          <a:stretch>
            <a:fillRect/>
          </a:stretch>
        </p:blipFill>
        <p:spPr bwMode="auto">
          <a:xfrm>
            <a:off x="0" y="0"/>
            <a:ext cx="9144000" cy="6857999"/>
          </a:xfrm>
          <a:prstGeom prst="rect">
            <a:avLst/>
          </a:prstGeom>
          <a:noFill/>
        </p:spPr>
      </p:pic>
      <p:sp>
        <p:nvSpPr>
          <p:cNvPr id="6" name="CasellaDiTesto 5"/>
          <p:cNvSpPr txBox="1"/>
          <p:nvPr/>
        </p:nvSpPr>
        <p:spPr>
          <a:xfrm>
            <a:off x="899592" y="404664"/>
            <a:ext cx="7560840" cy="1015663"/>
          </a:xfrm>
          <a:prstGeom prst="rect">
            <a:avLst/>
          </a:prstGeom>
          <a:noFill/>
          <a:effectLst>
            <a:outerShdw blurRad="76200" dist="12700" dir="2700000" sy="-23000" kx="-800400" algn="bl" rotWithShape="0">
              <a:prstClr val="black">
                <a:alpha val="20000"/>
              </a:prstClr>
            </a:outerShdw>
            <a:softEdge rad="317500"/>
          </a:effectLst>
          <a:scene3d>
            <a:camera prst="orthographicFront"/>
            <a:lightRig rig="threePt" dir="t"/>
          </a:scene3d>
          <a:sp3d>
            <a:bevelT prst="convex"/>
          </a:sp3d>
        </p:spPr>
        <p:txBody>
          <a:bodyPr wrap="square" rtlCol="0">
            <a:spAutoFit/>
            <a:sp3d extrusionH="57150">
              <a:bevelT w="38100" h="38100" prst="convex"/>
            </a:sp3d>
          </a:bodyPr>
          <a:lstStyle/>
          <a:p>
            <a:pPr algn="ctr"/>
            <a:r>
              <a:rPr lang="it-IT" sz="6000" dirty="0" err="1">
                <a:effectLst>
                  <a:outerShdw blurRad="50800" dist="38100" dir="5400000" algn="t" rotWithShape="0">
                    <a:prstClr val="black">
                      <a:alpha val="40000"/>
                    </a:prstClr>
                  </a:outerShdw>
                  <a:reflection blurRad="6350" stA="50000" endA="300" endPos="50000" dist="29997" dir="5400000" sy="-100000" algn="bl" rotWithShape="0"/>
                </a:effectLst>
                <a:latin typeface="Microsoft JhengHei Light" pitchFamily="34" charset="-120"/>
                <a:ea typeface="Microsoft JhengHei Light" pitchFamily="34" charset="-120"/>
              </a:rPr>
              <a:t>Cluedo</a:t>
            </a:r>
            <a:endParaRPr lang="it-IT" sz="6000" dirty="0">
              <a:effectLst>
                <a:outerShdw blurRad="50800" dist="38100" dir="5400000" algn="t" rotWithShape="0">
                  <a:prstClr val="black">
                    <a:alpha val="40000"/>
                  </a:prstClr>
                </a:outerShdw>
                <a:reflection blurRad="6350" stA="50000" endA="300" endPos="50000" dist="29997" dir="5400000" sy="-100000" algn="bl" rotWithShape="0"/>
              </a:effectLst>
              <a:latin typeface="Microsoft JhengHei Light" pitchFamily="34" charset="-120"/>
              <a:ea typeface="Microsoft JhengHei Light" pitchFamily="34" charset="-120"/>
            </a:endParaRPr>
          </a:p>
        </p:txBody>
      </p:sp>
      <p:sp>
        <p:nvSpPr>
          <p:cNvPr id="7" name="CasellaDiTesto 6"/>
          <p:cNvSpPr txBox="1"/>
          <p:nvPr/>
        </p:nvSpPr>
        <p:spPr>
          <a:xfrm>
            <a:off x="3491880" y="5509681"/>
            <a:ext cx="2160240" cy="1015663"/>
          </a:xfrm>
          <a:prstGeom prst="rect">
            <a:avLst/>
          </a:prstGeom>
          <a:noFill/>
        </p:spPr>
        <p:txBody>
          <a:bodyPr wrap="square" rtlCol="0">
            <a:spAutoFit/>
          </a:bodyPr>
          <a:lstStyle/>
          <a:p>
            <a:r>
              <a:rPr lang="it-IT" sz="2000" dirty="0" err="1">
                <a:effectLst>
                  <a:innerShdw blurRad="63500" dist="50800" dir="5400000">
                    <a:prstClr val="black">
                      <a:alpha val="50000"/>
                    </a:prstClr>
                  </a:innerShdw>
                </a:effectLst>
                <a:latin typeface="Microsoft PhagsPa" pitchFamily="34" charset="0"/>
              </a:rPr>
              <a:t>Sarneri</a:t>
            </a:r>
            <a:r>
              <a:rPr lang="it-IT" sz="2000" dirty="0">
                <a:effectLst>
                  <a:innerShdw blurRad="63500" dist="50800" dir="5400000">
                    <a:prstClr val="black">
                      <a:alpha val="50000"/>
                    </a:prstClr>
                  </a:innerShdw>
                </a:effectLst>
                <a:latin typeface="Microsoft PhagsPa" pitchFamily="34" charset="0"/>
              </a:rPr>
              <a:t> Enrico</a:t>
            </a:r>
          </a:p>
          <a:p>
            <a:r>
              <a:rPr lang="it-IT" sz="2000" dirty="0">
                <a:effectLst>
                  <a:innerShdw blurRad="63500" dist="50800" dir="5400000">
                    <a:prstClr val="black">
                      <a:alpha val="50000"/>
                    </a:prstClr>
                  </a:innerShdw>
                </a:effectLst>
                <a:latin typeface="Microsoft PhagsPa" pitchFamily="34" charset="0"/>
              </a:rPr>
              <a:t>Righi Lorenzo</a:t>
            </a:r>
          </a:p>
          <a:p>
            <a:r>
              <a:rPr lang="it-IT" sz="2000" dirty="0">
                <a:effectLst>
                  <a:innerShdw blurRad="63500" dist="50800" dir="5400000">
                    <a:prstClr val="black">
                      <a:alpha val="50000"/>
                    </a:prstClr>
                  </a:innerShdw>
                </a:effectLst>
                <a:latin typeface="Microsoft PhagsPa" pitchFamily="34" charset="0"/>
              </a:rPr>
              <a:t>Righi Michele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Singleton</a:t>
            </a:r>
          </a:p>
        </p:txBody>
      </p:sp>
      <p:sp>
        <p:nvSpPr>
          <p:cNvPr id="8" name="Segnaposto contenuto 2">
            <a:extLst>
              <a:ext uri="{FF2B5EF4-FFF2-40B4-BE49-F238E27FC236}">
                <a16:creationId xmlns:a16="http://schemas.microsoft.com/office/drawing/2014/main" id="{5E11641F-07E6-445B-A6B4-2BF6B668894F}"/>
              </a:ext>
            </a:extLst>
          </p:cNvPr>
          <p:cNvSpPr txBox="1">
            <a:spLocks/>
          </p:cNvSpPr>
          <p:nvPr/>
        </p:nvSpPr>
        <p:spPr>
          <a:xfrm>
            <a:off x="2795495" y="1232756"/>
            <a:ext cx="3553006" cy="507656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dirty="0"/>
              <a:t>Problema 1 :</a:t>
            </a:r>
          </a:p>
          <a:p>
            <a:pPr>
              <a:buNone/>
            </a:pPr>
            <a:r>
              <a:rPr lang="it-IT" sz="1800" dirty="0"/>
              <a:t>Il problema che abbiamo riscontra-to riguarda la modellazione delle due tipologie diverse di sale, quella dell’Utente “</a:t>
            </a:r>
            <a:r>
              <a:rPr lang="it-IT" sz="1800" dirty="0" err="1"/>
              <a:t>nor</a:t>
            </a:r>
            <a:r>
              <a:rPr lang="it-IT" sz="1800" dirty="0"/>
              <a:t>-male” e quella dell’Utente Proprietario, caratterizzata da funzionalità in più.</a:t>
            </a:r>
          </a:p>
          <a:p>
            <a:pPr>
              <a:buNone/>
            </a:pPr>
            <a:r>
              <a:rPr lang="it-IT" sz="2000" dirty="0"/>
              <a:t>Soluzione  :</a:t>
            </a:r>
          </a:p>
          <a:p>
            <a:pPr>
              <a:buNone/>
            </a:pPr>
            <a:r>
              <a:rPr lang="it-IT" sz="1800" dirty="0"/>
              <a:t>Per risolvere questo problema abbiamo convertito l’inter-faccia originale di Sala nell’in-</a:t>
            </a:r>
            <a:r>
              <a:rPr lang="it-IT" sz="1800" dirty="0" err="1"/>
              <a:t>terfaccia</a:t>
            </a:r>
            <a:r>
              <a:rPr lang="it-IT" sz="1800" dirty="0"/>
              <a:t> diversa di Sala Pro-</a:t>
            </a:r>
            <a:r>
              <a:rPr lang="it-IT" sz="1800" dirty="0" err="1"/>
              <a:t>prietario</a:t>
            </a:r>
            <a:r>
              <a:rPr lang="it-IT" sz="1800" dirty="0"/>
              <a:t> in modo da riutilizzare la prima e inserire le </a:t>
            </a:r>
            <a:r>
              <a:rPr lang="it-IT" sz="1800" dirty="0" err="1"/>
              <a:t>funzio-nalità</a:t>
            </a:r>
            <a:r>
              <a:rPr lang="it-IT" sz="1800" dirty="0"/>
              <a:t>  aggiuntive.</a:t>
            </a:r>
          </a:p>
          <a:p>
            <a:pPr>
              <a:buNone/>
            </a:pPr>
            <a:endParaRPr lang="it-IT" sz="1800" dirty="0"/>
          </a:p>
        </p:txBody>
      </p:sp>
    </p:spTree>
    <p:extLst>
      <p:ext uri="{BB962C8B-B14F-4D97-AF65-F5344CB8AC3E}">
        <p14:creationId xmlns:p14="http://schemas.microsoft.com/office/powerpoint/2010/main" val="2939342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8">
                                            <p:txEl>
                                              <p:pRg st="1" end="1"/>
                                            </p:txEl>
                                          </p:spTgt>
                                        </p:tgtEl>
                                        <p:attrNameLst>
                                          <p:attrName>style.visibility</p:attrName>
                                        </p:attrNameLst>
                                      </p:cBhvr>
                                      <p:to>
                                        <p:strVal val="visible"/>
                                      </p:to>
                                    </p:set>
                                    <p:animEffect transition="in" filter="fade">
                                      <p:cBhvr>
                                        <p:cTn id="13" dur="500"/>
                                        <p:tgtEl>
                                          <p:spTgt spid="8">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8">
                                            <p:txEl>
                                              <p:pRg st="2" end="2"/>
                                            </p:txEl>
                                          </p:spTgt>
                                        </p:tgtEl>
                                        <p:attrNameLst>
                                          <p:attrName>style.visibility</p:attrName>
                                        </p:attrNameLst>
                                      </p:cBhvr>
                                      <p:to>
                                        <p:strVal val="visible"/>
                                      </p:to>
                                    </p:set>
                                    <p:animEffect transition="in" filter="fade">
                                      <p:cBhvr>
                                        <p:cTn id="18" dur="500"/>
                                        <p:tgtEl>
                                          <p:spTgt spid="8">
                                            <p:txEl>
                                              <p:pRg st="2" end="2"/>
                                            </p:txEl>
                                          </p:spTgt>
                                        </p:tgtEl>
                                      </p:cBhvr>
                                    </p:animEffect>
                                    <p:anim calcmode="lin" valueType="num">
                                      <p:cBhvr>
                                        <p:cTn id="19"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8">
                                            <p:txEl>
                                              <p:pRg st="3" end="3"/>
                                            </p:txEl>
                                          </p:spTgt>
                                        </p:tgtEl>
                                        <p:attrNameLst>
                                          <p:attrName>style.visibility</p:attrName>
                                        </p:attrNameLst>
                                      </p:cBhvr>
                                      <p:to>
                                        <p:strVal val="visible"/>
                                      </p:to>
                                    </p:set>
                                    <p:animEffect transition="in" filter="fade">
                                      <p:cBhvr>
                                        <p:cTn id="24" dur="500"/>
                                        <p:tgtEl>
                                          <p:spTgt spid="8">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4.16667E-6 3.7037E-6 L -0.31615 -0.00278 " pathEditMode="relative" rAng="0" ptsTypes="AA">
                                      <p:cBhvr>
                                        <p:cTn id="28" dur="2000" fill="hold"/>
                                        <p:tgtEl>
                                          <p:spTgt spid="8">
                                            <p:txEl>
                                              <p:pRg st="0" end="0"/>
                                            </p:txEl>
                                          </p:spTgt>
                                        </p:tgtEl>
                                        <p:attrNameLst>
                                          <p:attrName>ppt_x</p:attrName>
                                          <p:attrName>ppt_y</p:attrName>
                                        </p:attrNameLst>
                                      </p:cBhvr>
                                      <p:rCtr x="-15816" y="-139"/>
                                    </p:animMotion>
                                  </p:childTnLst>
                                </p:cTn>
                              </p:par>
                              <p:par>
                                <p:cTn id="29" presetID="42" presetClass="path" presetSubtype="0" accel="50000" decel="50000" fill="hold" grpId="0" nodeType="withEffect">
                                  <p:stCondLst>
                                    <p:cond delay="0"/>
                                  </p:stCondLst>
                                  <p:childTnLst>
                                    <p:animMotion origin="layout" path="M 0 -2.22222E-6 L -0.31753 -0.00324 " pathEditMode="relative" rAng="0" ptsTypes="AA">
                                      <p:cBhvr>
                                        <p:cTn id="30" dur="2000" fill="hold"/>
                                        <p:tgtEl>
                                          <p:spTgt spid="8">
                                            <p:txEl>
                                              <p:pRg st="1" end="1"/>
                                            </p:txEl>
                                          </p:spTgt>
                                        </p:tgtEl>
                                        <p:attrNameLst>
                                          <p:attrName>ppt_x</p:attrName>
                                          <p:attrName>ppt_y</p:attrName>
                                        </p:attrNameLst>
                                      </p:cBhvr>
                                      <p:rCtr x="-15885" y="-162"/>
                                    </p:animMotion>
                                  </p:childTnLst>
                                </p:cTn>
                              </p:par>
                              <p:par>
                                <p:cTn id="31" presetID="42" presetClass="path" presetSubtype="0" accel="50000" decel="50000" fill="hold" grpId="0" nodeType="withEffect">
                                  <p:stCondLst>
                                    <p:cond delay="0"/>
                                  </p:stCondLst>
                                  <p:childTnLst>
                                    <p:animMotion origin="layout" path="M 3.33333E-6 3.7037E-6 L -0.31667 3.7037E-6 " pathEditMode="relative" rAng="0" ptsTypes="AA">
                                      <p:cBhvr>
                                        <p:cTn id="32" dur="2000" fill="hold"/>
                                        <p:tgtEl>
                                          <p:spTgt spid="8">
                                            <p:txEl>
                                              <p:pRg st="2" end="2"/>
                                            </p:txEl>
                                          </p:spTgt>
                                        </p:tgtEl>
                                        <p:attrNameLst>
                                          <p:attrName>ppt_x</p:attrName>
                                          <p:attrName>ppt_y</p:attrName>
                                        </p:attrNameLst>
                                      </p:cBhvr>
                                      <p:rCtr x="-15833" y="0"/>
                                    </p:animMotion>
                                  </p:childTnLst>
                                </p:cTn>
                              </p:par>
                              <p:par>
                                <p:cTn id="33" presetID="42" presetClass="path" presetSubtype="0" accel="50000" decel="50000" fill="hold" grpId="0" nodeType="withEffect">
                                  <p:stCondLst>
                                    <p:cond delay="0"/>
                                  </p:stCondLst>
                                  <p:childTnLst>
                                    <p:animMotion origin="layout" path="M 4.44444E-6 -2.22222E-6 L -0.31268 0.00324 " pathEditMode="relative" rAng="0" ptsTypes="AA">
                                      <p:cBhvr>
                                        <p:cTn id="34" dur="2000" fill="hold"/>
                                        <p:tgtEl>
                                          <p:spTgt spid="8">
                                            <p:txEl>
                                              <p:pRg st="3" end="3"/>
                                            </p:txEl>
                                          </p:spTgt>
                                        </p:tgtEl>
                                        <p:attrNameLst>
                                          <p:attrName>ppt_x</p:attrName>
                                          <p:attrName>ppt_y</p:attrName>
                                        </p:attrNameLst>
                                      </p:cBhvr>
                                      <p:rCtr x="-15642" y="16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uiExpand="1" build="allAtOnce"/>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Singleton</a:t>
            </a:r>
          </a:p>
        </p:txBody>
      </p:sp>
      <p:sp>
        <p:nvSpPr>
          <p:cNvPr id="8" name="Segnaposto contenuto 2">
            <a:extLst>
              <a:ext uri="{FF2B5EF4-FFF2-40B4-BE49-F238E27FC236}">
                <a16:creationId xmlns:a16="http://schemas.microsoft.com/office/drawing/2014/main" id="{5E11641F-07E6-445B-A6B4-2BF6B668894F}"/>
              </a:ext>
            </a:extLst>
          </p:cNvPr>
          <p:cNvSpPr txBox="1">
            <a:spLocks/>
          </p:cNvSpPr>
          <p:nvPr/>
        </p:nvSpPr>
        <p:spPr>
          <a:xfrm>
            <a:off x="2795495" y="1232756"/>
            <a:ext cx="3553006" cy="507656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dirty="0"/>
              <a:t>Problema  :</a:t>
            </a:r>
          </a:p>
          <a:p>
            <a:pPr>
              <a:buNone/>
            </a:pPr>
            <a:r>
              <a:rPr lang="it-IT" sz="1800" dirty="0"/>
              <a:t>Il problema che abbiamo riscontrato è stato la necessità di avere un’unica classe all’interno del sistema con cui identificare una singola Partita.</a:t>
            </a:r>
          </a:p>
          <a:p>
            <a:pPr>
              <a:buNone/>
            </a:pPr>
            <a:r>
              <a:rPr lang="it-IT" sz="2000" dirty="0"/>
              <a:t>Soluzione  :</a:t>
            </a:r>
          </a:p>
          <a:p>
            <a:pPr>
              <a:buNone/>
            </a:pPr>
            <a:r>
              <a:rPr lang="it-IT" sz="1800" dirty="0"/>
              <a:t>Per risolvere questo problema abbiamo convertito l’inter-faccia originale di Sala nell’in-</a:t>
            </a:r>
            <a:r>
              <a:rPr lang="it-IT" sz="1800" dirty="0" err="1"/>
              <a:t>terfaccia</a:t>
            </a:r>
            <a:r>
              <a:rPr lang="it-IT" sz="1800" dirty="0"/>
              <a:t> diversa di Sala Pro-</a:t>
            </a:r>
            <a:r>
              <a:rPr lang="it-IT" sz="1800" dirty="0" err="1"/>
              <a:t>prietario</a:t>
            </a:r>
            <a:r>
              <a:rPr lang="it-IT" sz="1800" dirty="0"/>
              <a:t> in modo da riutilizzare la prima e inserire le </a:t>
            </a:r>
            <a:r>
              <a:rPr lang="it-IT" sz="1800" dirty="0" err="1"/>
              <a:t>funzio-nalità</a:t>
            </a:r>
            <a:r>
              <a:rPr lang="it-IT" sz="1800" dirty="0"/>
              <a:t>  aggiuntive.</a:t>
            </a:r>
          </a:p>
          <a:p>
            <a:pPr>
              <a:buNone/>
            </a:pPr>
            <a:endParaRPr lang="it-IT" sz="1800" dirty="0"/>
          </a:p>
        </p:txBody>
      </p:sp>
    </p:spTree>
    <p:extLst>
      <p:ext uri="{BB962C8B-B14F-4D97-AF65-F5344CB8AC3E}">
        <p14:creationId xmlns:p14="http://schemas.microsoft.com/office/powerpoint/2010/main" val="39314640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8">
                                            <p:txEl>
                                              <p:pRg st="2" end="2"/>
                                            </p:txEl>
                                          </p:spTgt>
                                        </p:tgtEl>
                                        <p:attrNameLst>
                                          <p:attrName>style.visibility</p:attrName>
                                        </p:attrNameLst>
                                      </p:cBhvr>
                                      <p:to>
                                        <p:strVal val="visible"/>
                                      </p:to>
                                    </p:set>
                                    <p:animEffect transition="in" filter="fade">
                                      <p:cBhvr>
                                        <p:cTn id="13" dur="500"/>
                                        <p:tgtEl>
                                          <p:spTgt spid="8">
                                            <p:txEl>
                                              <p:pRg st="2" end="2"/>
                                            </p:txEl>
                                          </p:spTgt>
                                        </p:tgtEl>
                                      </p:cBhvr>
                                    </p:animEffect>
                                    <p:anim calcmode="lin" valueType="num">
                                      <p:cBhvr>
                                        <p:cTn id="14"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15" dur="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fade">
                                      <p:cBhvr>
                                        <p:cTn id="20" dur="500"/>
                                        <p:tgtEl>
                                          <p:spTgt spid="8">
                                            <p:txEl>
                                              <p:pRg st="1" end="1"/>
                                            </p:txEl>
                                          </p:spTgt>
                                        </p:tgtEl>
                                      </p:cBhvr>
                                    </p:animEffect>
                                    <p:anim calcmode="lin" valueType="num">
                                      <p:cBhvr>
                                        <p:cTn id="21"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22" dur="5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par>
                          <p:cTn id="23" fill="hold">
                            <p:stCondLst>
                              <p:cond delay="500"/>
                            </p:stCondLst>
                            <p:childTnLst>
                              <p:par>
                                <p:cTn id="24" presetID="10" presetClass="entr" presetSubtype="0" fill="hold" nodeType="afterEffect">
                                  <p:stCondLst>
                                    <p:cond delay="0"/>
                                  </p:stCondLst>
                                  <p:childTnLst>
                                    <p:set>
                                      <p:cBhvr>
                                        <p:cTn id="25" dur="1" fill="hold">
                                          <p:stCondLst>
                                            <p:cond delay="0"/>
                                          </p:stCondLst>
                                        </p:cTn>
                                        <p:tgtEl>
                                          <p:spTgt spid="8">
                                            <p:txEl>
                                              <p:pRg st="3" end="3"/>
                                            </p:txEl>
                                          </p:spTgt>
                                        </p:tgtEl>
                                        <p:attrNameLst>
                                          <p:attrName>style.visibility</p:attrName>
                                        </p:attrNameLst>
                                      </p:cBhvr>
                                      <p:to>
                                        <p:strVal val="visible"/>
                                      </p:to>
                                    </p:set>
                                    <p:animEffect transition="in" filter="fade">
                                      <p:cBhvr>
                                        <p:cTn id="26" dur="500"/>
                                        <p:tgtEl>
                                          <p:spTgt spid="8">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pic>
        <p:nvPicPr>
          <p:cNvPr id="2057" name="Picture 9" descr="C:\Users\enrico\Desktop\adapter.png"/>
          <p:cNvPicPr>
            <a:picLocks noChangeAspect="1" noChangeArrowheads="1"/>
          </p:cNvPicPr>
          <p:nvPr/>
        </p:nvPicPr>
        <p:blipFill>
          <a:blip r:embed="rId2" cstate="print"/>
          <a:srcRect/>
          <a:stretch>
            <a:fillRect/>
          </a:stretch>
        </p:blipFill>
        <p:spPr bwMode="auto">
          <a:xfrm>
            <a:off x="2195736" y="1196752"/>
            <a:ext cx="5472608" cy="5321679"/>
          </a:xfrm>
          <a:prstGeom prst="rect">
            <a:avLst/>
          </a:prstGeom>
          <a:ln w="38100" cap="sq">
            <a:solidFill>
              <a:schemeClr val="tx1"/>
            </a:solidFill>
            <a:prstDash val="solid"/>
            <a:miter lim="800000"/>
          </a:ln>
          <a:effectLst>
            <a:outerShdw blurRad="50800" dist="38100" dir="2700000" algn="tl" rotWithShape="0">
              <a:prstClr val="black">
                <a:alpha val="40000"/>
              </a:prstClr>
            </a:outerShdw>
          </a:effectLst>
        </p:spPr>
      </p:pic>
      <p:sp>
        <p:nvSpPr>
          <p:cNvPr id="15" name="CasellaDiTesto 14"/>
          <p:cNvSpPr txBox="1"/>
          <p:nvPr/>
        </p:nvSpPr>
        <p:spPr>
          <a:xfrm>
            <a:off x="2915816" y="476672"/>
            <a:ext cx="3960440" cy="707886"/>
          </a:xfrm>
          <a:prstGeom prst="rect">
            <a:avLst/>
          </a:prstGeom>
          <a:noFill/>
        </p:spPr>
        <p:txBody>
          <a:bodyPr wrap="square" rtlCol="0">
            <a:spAutoFit/>
          </a:bodyPr>
          <a:lstStyle/>
          <a:p>
            <a:r>
              <a:rPr lang="it-IT" sz="4000" dirty="0">
                <a:solidFill>
                  <a:schemeClr val="bg1"/>
                </a:solidFill>
                <a:latin typeface="Microsoft PhagsPa" pitchFamily="34" charset="0"/>
              </a:rPr>
              <a:t>Pattern </a:t>
            </a:r>
            <a:r>
              <a:rPr lang="it-IT" sz="4000" dirty="0" err="1">
                <a:solidFill>
                  <a:schemeClr val="bg1"/>
                </a:solidFill>
                <a:latin typeface="Microsoft PhagsPa" pitchFamily="34" charset="0"/>
              </a:rPr>
              <a:t>Adapter</a:t>
            </a:r>
            <a:endParaRPr lang="it-IT" sz="4000" dirty="0">
              <a:solidFill>
                <a:schemeClr val="bg1"/>
              </a:solidFill>
              <a:latin typeface="Microsoft PhagsPa" pitchFamily="34"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Singleton</a:t>
            </a:r>
          </a:p>
        </p:txBody>
      </p:sp>
      <p:sp>
        <p:nvSpPr>
          <p:cNvPr id="3" name="Segnaposto contenuto 2"/>
          <p:cNvSpPr>
            <a:spLocks noGrp="1"/>
          </p:cNvSpPr>
          <p:nvPr>
            <p:ph idx="1"/>
          </p:nvPr>
        </p:nvSpPr>
        <p:spPr/>
        <p:txBody>
          <a:bodyPr/>
          <a:lstStyle/>
          <a:p>
            <a:pPr>
              <a:buNone/>
            </a:pPr>
            <a:r>
              <a:rPr lang="it-IT" dirty="0"/>
              <a:t>Problema  1):</a:t>
            </a:r>
          </a:p>
          <a:p>
            <a:pPr>
              <a:buNone/>
            </a:pPr>
            <a:r>
              <a:rPr lang="it-IT" dirty="0"/>
              <a:t>Il problema che abbiamo riscontrato è stato la necessità di avere un’unica classe all’interno del sistema con cui identificare una singola Partita.</a:t>
            </a:r>
          </a:p>
          <a:p>
            <a:endParaRPr lang="it-IT"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Singleton</a:t>
            </a:r>
          </a:p>
        </p:txBody>
      </p:sp>
      <p:sp>
        <p:nvSpPr>
          <p:cNvPr id="3" name="Segnaposto contenuto 2"/>
          <p:cNvSpPr>
            <a:spLocks noGrp="1"/>
          </p:cNvSpPr>
          <p:nvPr>
            <p:ph idx="1"/>
          </p:nvPr>
        </p:nvSpPr>
        <p:spPr/>
        <p:txBody>
          <a:bodyPr/>
          <a:lstStyle/>
          <a:p>
            <a:pPr>
              <a:buNone/>
            </a:pPr>
            <a:r>
              <a:rPr lang="it-IT" dirty="0"/>
              <a:t>Soluzione  1):</a:t>
            </a:r>
          </a:p>
          <a:p>
            <a:pPr>
              <a:buNone/>
            </a:pPr>
            <a:r>
              <a:rPr lang="it-IT" dirty="0"/>
              <a:t>Per risolvere questo problema si è deciso di utilizzare questo pattern per modellare la Partita in modo da avere un’unica istanza così da garantire che uno stesso utente possa essere Giocatore di al più una sola partita alla volta.</a:t>
            </a:r>
          </a:p>
          <a:p>
            <a:endParaRPr lang="it-IT"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sp>
        <p:nvSpPr>
          <p:cNvPr id="15" name="CasellaDiTesto 14"/>
          <p:cNvSpPr txBox="1"/>
          <p:nvPr/>
        </p:nvSpPr>
        <p:spPr>
          <a:xfrm>
            <a:off x="2915816" y="476672"/>
            <a:ext cx="4320480" cy="707886"/>
          </a:xfrm>
          <a:prstGeom prst="rect">
            <a:avLst/>
          </a:prstGeom>
          <a:noFill/>
        </p:spPr>
        <p:txBody>
          <a:bodyPr wrap="square" rtlCol="0">
            <a:spAutoFit/>
          </a:bodyPr>
          <a:lstStyle/>
          <a:p>
            <a:r>
              <a:rPr lang="it-IT" sz="4000" dirty="0">
                <a:solidFill>
                  <a:schemeClr val="bg1"/>
                </a:solidFill>
                <a:latin typeface="Microsoft PhagsPa" pitchFamily="34" charset="0"/>
              </a:rPr>
              <a:t>Pattern Singleton</a:t>
            </a:r>
          </a:p>
        </p:txBody>
      </p:sp>
      <p:pic>
        <p:nvPicPr>
          <p:cNvPr id="3074" name="Picture 2" descr="C:\Users\enrico\Desktop\adapter.png"/>
          <p:cNvPicPr>
            <a:picLocks noChangeAspect="1" noChangeArrowheads="1"/>
          </p:cNvPicPr>
          <p:nvPr/>
        </p:nvPicPr>
        <p:blipFill>
          <a:blip r:embed="rId2" cstate="print"/>
          <a:srcRect/>
          <a:stretch>
            <a:fillRect/>
          </a:stretch>
        </p:blipFill>
        <p:spPr bwMode="auto">
          <a:xfrm>
            <a:off x="3419872" y="1412776"/>
            <a:ext cx="3352800" cy="4800600"/>
          </a:xfrm>
          <a:prstGeom prst="rect">
            <a:avLst/>
          </a:prstGeom>
          <a:noFill/>
          <a:effectLst>
            <a:outerShdw blurRad="50800" dist="38100" algn="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Singleton</a:t>
            </a:r>
          </a:p>
        </p:txBody>
      </p:sp>
      <p:sp>
        <p:nvSpPr>
          <p:cNvPr id="3" name="Segnaposto contenuto 2"/>
          <p:cNvSpPr>
            <a:spLocks noGrp="1"/>
          </p:cNvSpPr>
          <p:nvPr>
            <p:ph idx="1"/>
          </p:nvPr>
        </p:nvSpPr>
        <p:spPr/>
        <p:txBody>
          <a:bodyPr/>
          <a:lstStyle/>
          <a:p>
            <a:pPr>
              <a:buNone/>
            </a:pPr>
            <a:r>
              <a:rPr lang="it-IT" dirty="0"/>
              <a:t>Problema  2):</a:t>
            </a:r>
          </a:p>
          <a:p>
            <a:pPr>
              <a:buNone/>
            </a:pPr>
            <a:r>
              <a:rPr lang="it-IT" dirty="0"/>
              <a:t>Il problema che abbiamo riscontrato è stato la necessità di avere un’unica classe all’interno del sistema con cui poter gestire la partita.</a:t>
            </a:r>
          </a:p>
          <a:p>
            <a:endParaRPr lang="it-IT"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Singleton</a:t>
            </a:r>
          </a:p>
        </p:txBody>
      </p:sp>
      <p:sp>
        <p:nvSpPr>
          <p:cNvPr id="3" name="Segnaposto contenuto 2"/>
          <p:cNvSpPr>
            <a:spLocks noGrp="1"/>
          </p:cNvSpPr>
          <p:nvPr>
            <p:ph idx="1"/>
          </p:nvPr>
        </p:nvSpPr>
        <p:spPr/>
        <p:txBody>
          <a:bodyPr/>
          <a:lstStyle/>
          <a:p>
            <a:pPr>
              <a:buNone/>
            </a:pPr>
            <a:r>
              <a:rPr lang="it-IT" dirty="0"/>
              <a:t>Soluzione  2):</a:t>
            </a:r>
          </a:p>
          <a:p>
            <a:pPr>
              <a:buNone/>
            </a:pPr>
            <a:r>
              <a:rPr lang="it-IT" dirty="0"/>
              <a:t>Per risolvere questo problema si è deciso di utilizzare questo pattern per modellare il </a:t>
            </a:r>
            <a:r>
              <a:rPr lang="it-IT" dirty="0" err="1"/>
              <a:t>GestionePartitaController</a:t>
            </a:r>
            <a:r>
              <a:rPr lang="it-IT" dirty="0"/>
              <a:t> in modo da evitare che ci possano essere più istanze diverse in esecuzione contemporaneamente, sullo stesso servitore.</a:t>
            </a:r>
          </a:p>
          <a:p>
            <a:endParaRPr lang="it-IT"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sp>
        <p:nvSpPr>
          <p:cNvPr id="15" name="CasellaDiTesto 14"/>
          <p:cNvSpPr txBox="1"/>
          <p:nvPr/>
        </p:nvSpPr>
        <p:spPr>
          <a:xfrm>
            <a:off x="2915816" y="476672"/>
            <a:ext cx="4320480" cy="707886"/>
          </a:xfrm>
          <a:prstGeom prst="rect">
            <a:avLst/>
          </a:prstGeom>
          <a:noFill/>
        </p:spPr>
        <p:txBody>
          <a:bodyPr wrap="square" rtlCol="0">
            <a:spAutoFit/>
          </a:bodyPr>
          <a:lstStyle/>
          <a:p>
            <a:r>
              <a:rPr lang="it-IT" sz="4000" dirty="0">
                <a:solidFill>
                  <a:schemeClr val="bg1"/>
                </a:solidFill>
                <a:latin typeface="Microsoft PhagsPa" pitchFamily="34" charset="0"/>
              </a:rPr>
              <a:t>Pattern Singleton</a:t>
            </a:r>
          </a:p>
        </p:txBody>
      </p:sp>
      <p:pic>
        <p:nvPicPr>
          <p:cNvPr id="6147" name="Picture 3" descr="C:\Users\enrico\Desktop\adapter.png"/>
          <p:cNvPicPr>
            <a:picLocks noChangeAspect="1" noChangeArrowheads="1"/>
          </p:cNvPicPr>
          <p:nvPr/>
        </p:nvPicPr>
        <p:blipFill>
          <a:blip r:embed="rId2" cstate="print"/>
          <a:srcRect/>
          <a:stretch>
            <a:fillRect/>
          </a:stretch>
        </p:blipFill>
        <p:spPr bwMode="auto">
          <a:xfrm>
            <a:off x="2339752" y="1772816"/>
            <a:ext cx="5362575" cy="3562350"/>
          </a:xfrm>
          <a:prstGeom prst="rect">
            <a:avLst/>
          </a:prstGeom>
          <a:noFill/>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a:t>
            </a:r>
            <a:r>
              <a:rPr lang="it-IT" dirty="0" err="1">
                <a:latin typeface="Microsoft PhagsPa" pitchFamily="34" charset="0"/>
              </a:rPr>
              <a:t>Strategy</a:t>
            </a:r>
            <a:endParaRPr lang="it-IT" dirty="0">
              <a:latin typeface="Microsoft PhagsPa" pitchFamily="34" charset="0"/>
            </a:endParaRPr>
          </a:p>
        </p:txBody>
      </p:sp>
      <p:sp>
        <p:nvSpPr>
          <p:cNvPr id="3" name="Segnaposto contenuto 2"/>
          <p:cNvSpPr>
            <a:spLocks noGrp="1"/>
          </p:cNvSpPr>
          <p:nvPr>
            <p:ph idx="1"/>
          </p:nvPr>
        </p:nvSpPr>
        <p:spPr/>
        <p:txBody>
          <a:bodyPr/>
          <a:lstStyle/>
          <a:p>
            <a:pPr>
              <a:buNone/>
            </a:pPr>
            <a:r>
              <a:rPr lang="it-IT" dirty="0"/>
              <a:t>Problema  1) :</a:t>
            </a:r>
          </a:p>
          <a:p>
            <a:pPr>
              <a:buNone/>
            </a:pPr>
            <a:r>
              <a:rPr lang="it-IT" dirty="0"/>
              <a:t>Il problema che abbiamo riscontrato riguarda la modellazione della Casella, poiché essa può essere di diverse tipologie (Iniziale, Normale e Stanza) e di conseguenza comporta funzionalità diverse.</a:t>
            </a:r>
          </a:p>
          <a:p>
            <a:endParaRPr lang="it-IT"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Cos’è Cluedo?</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8" name="Segnaposto contenuto 2">
            <a:extLst>
              <a:ext uri="{FF2B5EF4-FFF2-40B4-BE49-F238E27FC236}">
                <a16:creationId xmlns:a16="http://schemas.microsoft.com/office/drawing/2014/main" id="{0EE6F9A1-C030-4242-A0CE-8843B65654FA}"/>
              </a:ext>
            </a:extLst>
          </p:cNvPr>
          <p:cNvSpPr txBox="1">
            <a:spLocks/>
          </p:cNvSpPr>
          <p:nvPr/>
        </p:nvSpPr>
        <p:spPr>
          <a:xfrm>
            <a:off x="2865789" y="1196752"/>
            <a:ext cx="3412417" cy="2947933"/>
          </a:xfrm>
          <a:prstGeom prst="rect">
            <a:avLst/>
          </a:prstGeom>
        </p:spPr>
        <p:txBody>
          <a:bodyPr>
            <a:norm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Applicativo dell’omonimo </a:t>
            </a:r>
            <a:r>
              <a:rPr lang="it-IT" sz="2000" i="1" dirty="0"/>
              <a:t>gioco da tavolo</a:t>
            </a:r>
          </a:p>
          <a:p>
            <a:pPr>
              <a:buSzPct val="80000"/>
              <a:buFont typeface="Wingdings" pitchFamily="2" charset="2"/>
              <a:buChar char="q"/>
            </a:pPr>
            <a:r>
              <a:rPr lang="it-IT" sz="2000" dirty="0"/>
              <a:t>Permette di effettuare partite in </a:t>
            </a:r>
            <a:r>
              <a:rPr lang="it-IT" sz="2000" i="1" dirty="0"/>
              <a:t>Giocatore Singolo </a:t>
            </a:r>
            <a:r>
              <a:rPr lang="it-IT" sz="2000" dirty="0"/>
              <a:t>e </a:t>
            </a:r>
            <a:r>
              <a:rPr lang="it-IT" sz="2000" i="1" dirty="0"/>
              <a:t>Multigiocatore</a:t>
            </a:r>
          </a:p>
          <a:p>
            <a:pPr>
              <a:buSzPct val="80000"/>
              <a:buFont typeface="Wingdings" pitchFamily="2" charset="2"/>
              <a:buChar char="q"/>
            </a:pPr>
            <a:r>
              <a:rPr lang="it-IT" sz="2000" dirty="0"/>
              <a:t>Offre agli utenti un’</a:t>
            </a:r>
            <a:r>
              <a:rPr lang="it-IT" sz="2000" dirty="0" err="1"/>
              <a:t>espe-rienza</a:t>
            </a:r>
            <a:r>
              <a:rPr lang="it-IT" sz="2000" dirty="0"/>
              <a:t> di gioco </a:t>
            </a:r>
            <a:r>
              <a:rPr lang="it-IT" sz="2000" i="1" dirty="0"/>
              <a:t>avvincente</a:t>
            </a:r>
            <a:r>
              <a:rPr lang="it-IT" sz="2000" dirty="0"/>
              <a:t> ed </a:t>
            </a:r>
            <a:r>
              <a:rPr lang="it-IT" sz="2000" i="1" dirty="0"/>
              <a:t>equilibrata</a:t>
            </a:r>
          </a:p>
          <a:p>
            <a:pPr>
              <a:buSzPct val="80000"/>
              <a:buFont typeface="Wingdings" pitchFamily="2" charset="2"/>
              <a:buChar char="q"/>
            </a:pPr>
            <a:endParaRPr lang="it-IT" sz="2000" i="1" dirty="0"/>
          </a:p>
        </p:txBody>
      </p:sp>
    </p:spTree>
    <p:extLst>
      <p:ext uri="{BB962C8B-B14F-4D97-AF65-F5344CB8AC3E}">
        <p14:creationId xmlns:p14="http://schemas.microsoft.com/office/powerpoint/2010/main" val="18126646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animEffect transition="in" filter="fade">
                                      <p:cBhvr>
                                        <p:cTn id="7" dur="500"/>
                                        <p:tgtEl>
                                          <p:spTgt spid="8">
                                            <p:txEl>
                                              <p:pRg st="0" end="0"/>
                                            </p:txEl>
                                          </p:spTgt>
                                        </p:tgtEl>
                                      </p:cBhvr>
                                    </p:animEffect>
                                    <p:anim calcmode="lin" valueType="num">
                                      <p:cBhvr>
                                        <p:cTn id="8" dur="5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8">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
                                            <p:txEl>
                                              <p:pRg st="1" end="1"/>
                                            </p:txEl>
                                          </p:spTgt>
                                        </p:tgtEl>
                                        <p:attrNameLst>
                                          <p:attrName>style.visibility</p:attrName>
                                        </p:attrNameLst>
                                      </p:cBhvr>
                                      <p:to>
                                        <p:strVal val="visible"/>
                                      </p:to>
                                    </p:set>
                                    <p:animEffect transition="in" filter="fade">
                                      <p:cBhvr>
                                        <p:cTn id="14" dur="500"/>
                                        <p:tgtEl>
                                          <p:spTgt spid="8">
                                            <p:txEl>
                                              <p:pRg st="1" end="1"/>
                                            </p:txEl>
                                          </p:spTgt>
                                        </p:tgtEl>
                                      </p:cBhvr>
                                    </p:animEffect>
                                    <p:anim calcmode="lin" valueType="num">
                                      <p:cBhvr>
                                        <p:cTn id="15" dur="5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8">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8">
                                            <p:txEl>
                                              <p:pRg st="2" end="2"/>
                                            </p:txEl>
                                          </p:spTgt>
                                        </p:tgtEl>
                                        <p:attrNameLst>
                                          <p:attrName>style.visibility</p:attrName>
                                        </p:attrNameLst>
                                      </p:cBhvr>
                                      <p:to>
                                        <p:strVal val="visible"/>
                                      </p:to>
                                    </p:set>
                                    <p:animEffect transition="in" filter="fade">
                                      <p:cBhvr>
                                        <p:cTn id="21" dur="500"/>
                                        <p:tgtEl>
                                          <p:spTgt spid="8">
                                            <p:txEl>
                                              <p:pRg st="2" end="2"/>
                                            </p:txEl>
                                          </p:spTgt>
                                        </p:tgtEl>
                                      </p:cBhvr>
                                    </p:animEffect>
                                    <p:anim calcmode="lin" valueType="num">
                                      <p:cBhvr>
                                        <p:cTn id="22" dur="5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8">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a:t>
            </a:r>
            <a:r>
              <a:rPr lang="it-IT" dirty="0" err="1">
                <a:latin typeface="Microsoft PhagsPa" pitchFamily="34" charset="0"/>
              </a:rPr>
              <a:t>Strategy</a:t>
            </a:r>
            <a:endParaRPr lang="it-IT" dirty="0">
              <a:latin typeface="Microsoft PhagsPa" pitchFamily="34" charset="0"/>
            </a:endParaRPr>
          </a:p>
        </p:txBody>
      </p:sp>
      <p:sp>
        <p:nvSpPr>
          <p:cNvPr id="3" name="Segnaposto contenuto 2"/>
          <p:cNvSpPr>
            <a:spLocks noGrp="1"/>
          </p:cNvSpPr>
          <p:nvPr>
            <p:ph idx="1"/>
          </p:nvPr>
        </p:nvSpPr>
        <p:spPr/>
        <p:txBody>
          <a:bodyPr/>
          <a:lstStyle/>
          <a:p>
            <a:pPr>
              <a:buNone/>
            </a:pPr>
            <a:r>
              <a:rPr lang="it-IT" dirty="0"/>
              <a:t>Soluzione  1) :</a:t>
            </a:r>
          </a:p>
          <a:p>
            <a:pPr>
              <a:buNone/>
            </a:pPr>
            <a:r>
              <a:rPr lang="it-IT" dirty="0"/>
              <a:t>Per risolvere questo problema è stata modellata Casella in modo tale da delegare alle varie tipologie una specifica implementazione.</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sp>
        <p:nvSpPr>
          <p:cNvPr id="15" name="CasellaDiTesto 14"/>
          <p:cNvSpPr txBox="1"/>
          <p:nvPr/>
        </p:nvSpPr>
        <p:spPr>
          <a:xfrm>
            <a:off x="2915816" y="476672"/>
            <a:ext cx="4320480" cy="707886"/>
          </a:xfrm>
          <a:prstGeom prst="rect">
            <a:avLst/>
          </a:prstGeom>
          <a:noFill/>
        </p:spPr>
        <p:txBody>
          <a:bodyPr wrap="square" rtlCol="0">
            <a:spAutoFit/>
          </a:bodyPr>
          <a:lstStyle/>
          <a:p>
            <a:r>
              <a:rPr lang="it-IT" sz="4000" dirty="0">
                <a:solidFill>
                  <a:schemeClr val="bg1"/>
                </a:solidFill>
                <a:latin typeface="Microsoft PhagsPa" pitchFamily="34" charset="0"/>
              </a:rPr>
              <a:t>Pattern </a:t>
            </a:r>
            <a:r>
              <a:rPr lang="it-IT" sz="4000" dirty="0" err="1">
                <a:solidFill>
                  <a:schemeClr val="bg1"/>
                </a:solidFill>
                <a:latin typeface="Microsoft PhagsPa" pitchFamily="34" charset="0"/>
              </a:rPr>
              <a:t>Strategy</a:t>
            </a:r>
            <a:endParaRPr lang="it-IT" sz="4000" dirty="0">
              <a:solidFill>
                <a:schemeClr val="bg1"/>
              </a:solidFill>
              <a:latin typeface="Microsoft PhagsPa" pitchFamily="34" charset="0"/>
            </a:endParaRPr>
          </a:p>
        </p:txBody>
      </p:sp>
      <p:pic>
        <p:nvPicPr>
          <p:cNvPr id="4099" name="Picture 3" descr="C:\Users\enrico\Desktop\adapter.png"/>
          <p:cNvPicPr>
            <a:picLocks noChangeAspect="1" noChangeArrowheads="1"/>
          </p:cNvPicPr>
          <p:nvPr/>
        </p:nvPicPr>
        <p:blipFill>
          <a:blip r:embed="rId2" cstate="print"/>
          <a:srcRect/>
          <a:stretch>
            <a:fillRect/>
          </a:stretch>
        </p:blipFill>
        <p:spPr bwMode="auto">
          <a:xfrm>
            <a:off x="1547664" y="1340768"/>
            <a:ext cx="6625105" cy="4725458"/>
          </a:xfrm>
          <a:prstGeom prst="rect">
            <a:avLst/>
          </a:prstGeom>
          <a:noFill/>
          <a:effectLst>
            <a:outerShdw blurRad="50800" dist="38100" algn="l" rotWithShape="0">
              <a:prstClr val="black">
                <a:alpha val="40000"/>
              </a:prst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a:t>
            </a:r>
            <a:r>
              <a:rPr lang="it-IT" dirty="0" err="1">
                <a:latin typeface="Microsoft PhagsPa" pitchFamily="34" charset="0"/>
              </a:rPr>
              <a:t>Strategy</a:t>
            </a:r>
            <a:endParaRPr lang="it-IT" dirty="0">
              <a:latin typeface="Microsoft PhagsPa" pitchFamily="34" charset="0"/>
            </a:endParaRPr>
          </a:p>
        </p:txBody>
      </p:sp>
      <p:sp>
        <p:nvSpPr>
          <p:cNvPr id="3" name="Segnaposto contenuto 2"/>
          <p:cNvSpPr>
            <a:spLocks noGrp="1"/>
          </p:cNvSpPr>
          <p:nvPr>
            <p:ph idx="1"/>
          </p:nvPr>
        </p:nvSpPr>
        <p:spPr/>
        <p:txBody>
          <a:bodyPr/>
          <a:lstStyle/>
          <a:p>
            <a:pPr>
              <a:buNone/>
            </a:pPr>
            <a:r>
              <a:rPr lang="it-IT" dirty="0"/>
              <a:t>Problema  2) :</a:t>
            </a:r>
          </a:p>
          <a:p>
            <a:pPr>
              <a:buNone/>
            </a:pPr>
            <a:r>
              <a:rPr lang="it-IT" dirty="0"/>
              <a:t>Il problema che abbiamo riscontrato riguarda il Gestore della Sicurezza siccome dato un’insieme di entry di gioco, si voleva filtrare in base al tipo (</a:t>
            </a:r>
            <a:r>
              <a:rPr lang="it-IT" dirty="0" err="1"/>
              <a:t>FilterLogAccesso</a:t>
            </a:r>
            <a:r>
              <a:rPr lang="it-IT" dirty="0"/>
              <a:t> </a:t>
            </a:r>
            <a:r>
              <a:rPr lang="it-IT" dirty="0" err="1"/>
              <a:t>-FilterLogNetwork</a:t>
            </a:r>
            <a:r>
              <a:rPr lang="it-IT" dirty="0"/>
              <a:t> - </a:t>
            </a:r>
            <a:r>
              <a:rPr lang="it-IT" dirty="0" err="1"/>
              <a:t>FilterLogPartita</a:t>
            </a:r>
            <a:r>
              <a:rPr lang="it-IT" dirty="0"/>
              <a:t> - </a:t>
            </a:r>
            <a:r>
              <a:rPr lang="it-IT" dirty="0" err="1"/>
              <a:t>FilterPerPartita</a:t>
            </a:r>
            <a:r>
              <a:rPr lang="it-IT" dirty="0"/>
              <a:t> - </a:t>
            </a:r>
            <a:r>
              <a:rPr lang="it-IT" dirty="0" err="1"/>
              <a:t>FilterPerUtente</a:t>
            </a:r>
            <a:r>
              <a:rPr lang="it-IT" dirty="0"/>
              <a:t>).</a:t>
            </a:r>
          </a:p>
          <a:p>
            <a:endParaRPr lang="it-IT"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a:t>
            </a:r>
            <a:r>
              <a:rPr lang="it-IT" dirty="0" err="1">
                <a:latin typeface="Microsoft PhagsPa" pitchFamily="34" charset="0"/>
              </a:rPr>
              <a:t>Strategy</a:t>
            </a:r>
            <a:endParaRPr lang="it-IT" dirty="0">
              <a:latin typeface="Microsoft PhagsPa" pitchFamily="34" charset="0"/>
            </a:endParaRPr>
          </a:p>
        </p:txBody>
      </p:sp>
      <p:sp>
        <p:nvSpPr>
          <p:cNvPr id="3" name="Segnaposto contenuto 2"/>
          <p:cNvSpPr>
            <a:spLocks noGrp="1"/>
          </p:cNvSpPr>
          <p:nvPr>
            <p:ph idx="1"/>
          </p:nvPr>
        </p:nvSpPr>
        <p:spPr/>
        <p:txBody>
          <a:bodyPr/>
          <a:lstStyle/>
          <a:p>
            <a:pPr>
              <a:buNone/>
            </a:pPr>
            <a:r>
              <a:rPr lang="it-IT" dirty="0"/>
              <a:t>Soluzione  2) :</a:t>
            </a:r>
          </a:p>
          <a:p>
            <a:pPr>
              <a:buNone/>
            </a:pPr>
            <a:r>
              <a:rPr lang="it-IT" dirty="0"/>
              <a:t>Per risolvere questo problema si è deciso di introdurre una classe </a:t>
            </a:r>
            <a:r>
              <a:rPr lang="it-IT" dirty="0" err="1"/>
              <a:t>Filter</a:t>
            </a:r>
            <a:r>
              <a:rPr lang="it-IT" dirty="0"/>
              <a:t> per permettere il filtraggio in maniera estendibile tramite l’utilizzo di questo pattern.</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sp>
        <p:nvSpPr>
          <p:cNvPr id="15" name="CasellaDiTesto 14"/>
          <p:cNvSpPr txBox="1"/>
          <p:nvPr/>
        </p:nvSpPr>
        <p:spPr>
          <a:xfrm>
            <a:off x="2915816" y="476672"/>
            <a:ext cx="4320480" cy="707886"/>
          </a:xfrm>
          <a:prstGeom prst="rect">
            <a:avLst/>
          </a:prstGeom>
          <a:noFill/>
        </p:spPr>
        <p:txBody>
          <a:bodyPr wrap="square" rtlCol="0">
            <a:spAutoFit/>
          </a:bodyPr>
          <a:lstStyle/>
          <a:p>
            <a:r>
              <a:rPr lang="it-IT" sz="4000" dirty="0">
                <a:solidFill>
                  <a:schemeClr val="bg1"/>
                </a:solidFill>
                <a:latin typeface="Microsoft PhagsPa" pitchFamily="34" charset="0"/>
              </a:rPr>
              <a:t>Pattern </a:t>
            </a:r>
            <a:r>
              <a:rPr lang="it-IT" sz="4000" dirty="0" err="1">
                <a:solidFill>
                  <a:schemeClr val="bg1"/>
                </a:solidFill>
                <a:latin typeface="Microsoft PhagsPa" pitchFamily="34" charset="0"/>
              </a:rPr>
              <a:t>Strategy</a:t>
            </a:r>
            <a:endParaRPr lang="it-IT" sz="4000" dirty="0">
              <a:solidFill>
                <a:schemeClr val="bg1"/>
              </a:solidFill>
              <a:latin typeface="Microsoft PhagsPa" pitchFamily="34" charset="0"/>
            </a:endParaRPr>
          </a:p>
        </p:txBody>
      </p:sp>
      <p:pic>
        <p:nvPicPr>
          <p:cNvPr id="5125" name="Picture 5" descr="C:\Users\enrico\Desktop\adapter.png"/>
          <p:cNvPicPr>
            <a:picLocks noChangeAspect="1" noChangeArrowheads="1"/>
          </p:cNvPicPr>
          <p:nvPr/>
        </p:nvPicPr>
        <p:blipFill>
          <a:blip r:embed="rId2" cstate="print"/>
          <a:srcRect/>
          <a:stretch>
            <a:fillRect/>
          </a:stretch>
        </p:blipFill>
        <p:spPr bwMode="auto">
          <a:xfrm>
            <a:off x="1475656" y="1628800"/>
            <a:ext cx="6984776" cy="4029075"/>
          </a:xfrm>
          <a:prstGeom prst="rect">
            <a:avLst/>
          </a:prstGeom>
          <a:noFill/>
          <a:effectLst>
            <a:outerShdw blurRad="50800" dist="38100" algn="l" rotWithShape="0">
              <a:prstClr val="black">
                <a:alpha val="40000"/>
              </a:prst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State</a:t>
            </a:r>
          </a:p>
        </p:txBody>
      </p:sp>
      <p:sp>
        <p:nvSpPr>
          <p:cNvPr id="3" name="Segnaposto contenuto 2"/>
          <p:cNvSpPr>
            <a:spLocks noGrp="1"/>
          </p:cNvSpPr>
          <p:nvPr>
            <p:ph idx="1"/>
          </p:nvPr>
        </p:nvSpPr>
        <p:spPr/>
        <p:txBody>
          <a:bodyPr/>
          <a:lstStyle/>
          <a:p>
            <a:pPr>
              <a:buNone/>
            </a:pPr>
            <a:r>
              <a:rPr lang="it-IT" dirty="0"/>
              <a:t>Problema  :</a:t>
            </a:r>
          </a:p>
          <a:p>
            <a:pPr>
              <a:buNone/>
            </a:pPr>
            <a:r>
              <a:rPr lang="it-IT" dirty="0"/>
              <a:t>Il problema che abbiamo riscontrato riguarda la modellazione dei controller per le varie fasi del turno di gioco.  </a:t>
            </a:r>
          </a:p>
          <a:p>
            <a:endParaRPr lang="it-IT"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State</a:t>
            </a:r>
          </a:p>
        </p:txBody>
      </p:sp>
      <p:sp>
        <p:nvSpPr>
          <p:cNvPr id="3" name="Segnaposto contenuto 2"/>
          <p:cNvSpPr>
            <a:spLocks noGrp="1"/>
          </p:cNvSpPr>
          <p:nvPr>
            <p:ph idx="1"/>
          </p:nvPr>
        </p:nvSpPr>
        <p:spPr/>
        <p:txBody>
          <a:bodyPr/>
          <a:lstStyle/>
          <a:p>
            <a:pPr>
              <a:buNone/>
            </a:pPr>
            <a:r>
              <a:rPr lang="it-IT" dirty="0"/>
              <a:t>Soluzione:</a:t>
            </a:r>
          </a:p>
          <a:p>
            <a:pPr>
              <a:buNone/>
            </a:pPr>
            <a:r>
              <a:rPr lang="it-IT" dirty="0"/>
              <a:t>Per risolvere questo problema si è deciso di salvare lo stato all’interno di </a:t>
            </a:r>
            <a:r>
              <a:rPr lang="it-IT" dirty="0" err="1"/>
              <a:t>GestionePartitaController</a:t>
            </a:r>
            <a:r>
              <a:rPr lang="it-IT" dirty="0"/>
              <a:t> in modo da localizzare il comportamento specifico di ciascuna fase e suddividerlo in funzione dello stato stesso.</a:t>
            </a:r>
          </a:p>
          <a:p>
            <a:endParaRPr lang="it-IT"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ttangolo arrotondato 12"/>
          <p:cNvSpPr/>
          <p:nvPr/>
        </p:nvSpPr>
        <p:spPr>
          <a:xfrm>
            <a:off x="1331640" y="188640"/>
            <a:ext cx="7200800" cy="6552728"/>
          </a:xfrm>
          <a:prstGeom prst="round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dirty="0">
              <a:solidFill>
                <a:schemeClr val="bg1"/>
              </a:solidFill>
            </a:endParaRPr>
          </a:p>
        </p:txBody>
      </p:sp>
      <p:sp>
        <p:nvSpPr>
          <p:cNvPr id="15" name="CasellaDiTesto 14"/>
          <p:cNvSpPr txBox="1"/>
          <p:nvPr/>
        </p:nvSpPr>
        <p:spPr>
          <a:xfrm>
            <a:off x="2915816" y="476672"/>
            <a:ext cx="4320480" cy="707886"/>
          </a:xfrm>
          <a:prstGeom prst="rect">
            <a:avLst/>
          </a:prstGeom>
          <a:noFill/>
        </p:spPr>
        <p:txBody>
          <a:bodyPr wrap="square" rtlCol="0">
            <a:spAutoFit/>
          </a:bodyPr>
          <a:lstStyle/>
          <a:p>
            <a:r>
              <a:rPr lang="it-IT" sz="4000" dirty="0">
                <a:solidFill>
                  <a:schemeClr val="bg1"/>
                </a:solidFill>
                <a:latin typeface="Microsoft PhagsPa" pitchFamily="34" charset="0"/>
              </a:rPr>
              <a:t>Pattern State</a:t>
            </a:r>
          </a:p>
        </p:txBody>
      </p:sp>
      <p:pic>
        <p:nvPicPr>
          <p:cNvPr id="7170" name="Picture 2" descr="C:\Users\enrico\Desktop\adapter.png"/>
          <p:cNvPicPr>
            <a:picLocks noChangeAspect="1" noChangeArrowheads="1"/>
          </p:cNvPicPr>
          <p:nvPr/>
        </p:nvPicPr>
        <p:blipFill>
          <a:blip r:embed="rId2" cstate="print"/>
          <a:srcRect/>
          <a:stretch>
            <a:fillRect/>
          </a:stretch>
        </p:blipFill>
        <p:spPr bwMode="auto">
          <a:xfrm>
            <a:off x="1619672" y="1412776"/>
            <a:ext cx="6624736" cy="4366214"/>
          </a:xfrm>
          <a:prstGeom prst="rect">
            <a:avLst/>
          </a:prstGeom>
          <a:noFill/>
          <a:effectLst>
            <a:outerShdw blurRad="50800" dist="38100" algn="l" rotWithShape="0">
              <a:prstClr val="black">
                <a:alpha val="40000"/>
              </a:prstClr>
            </a:outerShdw>
          </a:effectLst>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r>
              <a:rPr lang="it-IT" dirty="0">
                <a:latin typeface="Microsoft PhagsPa" pitchFamily="34" charset="0"/>
              </a:rPr>
              <a:t>Pattern MVP</a:t>
            </a:r>
          </a:p>
        </p:txBody>
      </p:sp>
      <p:sp>
        <p:nvSpPr>
          <p:cNvPr id="3" name="Segnaposto contenuto 2"/>
          <p:cNvSpPr>
            <a:spLocks noGrp="1"/>
          </p:cNvSpPr>
          <p:nvPr>
            <p:ph idx="1"/>
          </p:nvPr>
        </p:nvSpPr>
        <p:spPr>
          <a:xfrm>
            <a:off x="611560" y="1783560"/>
            <a:ext cx="8424936" cy="4572000"/>
          </a:xfrm>
        </p:spPr>
        <p:txBody>
          <a:bodyPr/>
          <a:lstStyle/>
          <a:p>
            <a:pPr>
              <a:buNone/>
            </a:pPr>
            <a:r>
              <a:rPr lang="it-IT" dirty="0"/>
              <a:t>Si è deciso di utilizzare questo pattern per ottenere una separazione tra il modello di dominio, la logica di business e la presentazione  dei dati.</a:t>
            </a:r>
          </a:p>
          <a:p>
            <a:pPr>
              <a:buNone/>
            </a:pPr>
            <a:endParaRPr lang="it-IT" dirty="0"/>
          </a:p>
          <a:p>
            <a:pPr>
              <a:buNone/>
            </a:pPr>
            <a:r>
              <a:rPr lang="it-IT" dirty="0"/>
              <a:t>Si è preferito utilizzare questo pattern rispetto al MVC poiché è stato ritenuto più adeguato alla risoluzione del problema corrente, siccome il </a:t>
            </a:r>
            <a:r>
              <a:rPr lang="it-IT" dirty="0" err="1"/>
              <a:t>model</a:t>
            </a:r>
            <a:r>
              <a:rPr lang="it-IT" dirty="0"/>
              <a:t> non interagisce direttamente con la </a:t>
            </a:r>
            <a:r>
              <a:rPr lang="it-IT" dirty="0" err="1"/>
              <a:t>view</a:t>
            </a:r>
            <a:r>
              <a:rPr lang="it-IT" dirty="0"/>
              <a:t>.</a:t>
            </a:r>
          </a:p>
          <a:p>
            <a:endParaRPr lang="it-IT"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3600" dirty="0">
                <a:latin typeface="Microsoft PhagsPa" pitchFamily="34" charset="0"/>
              </a:rPr>
              <a:t>Ambiente di sviluppo e tecnologie</a:t>
            </a:r>
            <a:endParaRPr lang="it-IT" sz="3600" dirty="0"/>
          </a:p>
        </p:txBody>
      </p:sp>
      <p:sp>
        <p:nvSpPr>
          <p:cNvPr id="3" name="Segnaposto contenuto 2"/>
          <p:cNvSpPr>
            <a:spLocks noGrp="1"/>
          </p:cNvSpPr>
          <p:nvPr>
            <p:ph idx="1"/>
          </p:nvPr>
        </p:nvSpPr>
        <p:spPr/>
        <p:txBody>
          <a:bodyPr>
            <a:normAutofit/>
          </a:bodyPr>
          <a:lstStyle/>
          <a:p>
            <a:pPr>
              <a:buSzPct val="80000"/>
              <a:buFont typeface="Wingdings" pitchFamily="2" charset="2"/>
              <a:buChar char="q"/>
            </a:pPr>
            <a:r>
              <a:rPr lang="it-IT" u="sng" dirty="0"/>
              <a:t>JVM</a:t>
            </a:r>
          </a:p>
          <a:p>
            <a:pPr>
              <a:buNone/>
            </a:pPr>
            <a:r>
              <a:rPr lang="it-IT" dirty="0"/>
              <a:t>	</a:t>
            </a:r>
          </a:p>
          <a:p>
            <a:pPr>
              <a:buSzPct val="80000"/>
              <a:buFont typeface="Wingdings" pitchFamily="2" charset="2"/>
              <a:buChar char="q"/>
            </a:pPr>
            <a:r>
              <a:rPr lang="it-IT" u="sng" dirty="0"/>
              <a:t>Java (JDK 10.0)</a:t>
            </a:r>
          </a:p>
          <a:p>
            <a:pPr>
              <a:buNone/>
            </a:pPr>
            <a:r>
              <a:rPr lang="it-IT" dirty="0"/>
              <a:t>	</a:t>
            </a:r>
          </a:p>
          <a:p>
            <a:pPr>
              <a:buSzPct val="80000"/>
              <a:buFont typeface="Wingdings" pitchFamily="2" charset="2"/>
              <a:buChar char="q"/>
            </a:pPr>
            <a:r>
              <a:rPr lang="it-IT" u="sng" dirty="0" err="1"/>
              <a:t>Open-Closed</a:t>
            </a:r>
            <a:r>
              <a:rPr lang="it-IT" u="sng" dirty="0"/>
              <a:t> </a:t>
            </a:r>
            <a:r>
              <a:rPr lang="it-IT" u="sng" dirty="0" err="1"/>
              <a:t>Principle</a:t>
            </a:r>
            <a:endParaRPr lang="it-IT" u="sng" dirty="0"/>
          </a:p>
          <a:p>
            <a:pPr>
              <a:buNone/>
            </a:pPr>
            <a:r>
              <a:rPr lang="it-IT" dirty="0"/>
              <a:t>	</a:t>
            </a:r>
          </a:p>
          <a:p>
            <a:endParaRPr lang="it-IT"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a:t>
            </a:r>
            <a:r>
              <a:rPr lang="it-IT" sz="3600" dirty="0" err="1">
                <a:latin typeface="Microsoft PhagsPa" pitchFamily="34" charset="0"/>
              </a:rPr>
              <a:t>asfasfasf</a:t>
            </a:r>
            <a:endParaRPr lang="it-IT" sz="3600" dirty="0">
              <a:latin typeface="Microsoft PhagsPa" pitchFamily="34" charset="0"/>
            </a:endParaRP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519004" y="1232756"/>
            <a:ext cx="4105988" cy="4392488"/>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dirty="0" err="1"/>
              <a:t>asdadsasdfasfasfaf</a:t>
            </a:r>
            <a:endParaRPr lang="it-IT" sz="1800" dirty="0"/>
          </a:p>
        </p:txBody>
      </p:sp>
    </p:spTree>
    <p:extLst>
      <p:ext uri="{BB962C8B-B14F-4D97-AF65-F5344CB8AC3E}">
        <p14:creationId xmlns:p14="http://schemas.microsoft.com/office/powerpoint/2010/main" val="239004688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pPr algn="ctr"/>
            <a:br>
              <a:rPr lang="it-IT" dirty="0">
                <a:latin typeface="Microsoft PhagsPa" pitchFamily="34" charset="0"/>
              </a:rPr>
            </a:br>
            <a:br>
              <a:rPr lang="it-IT" dirty="0">
                <a:latin typeface="Microsoft PhagsPa" pitchFamily="34" charset="0"/>
              </a:rPr>
            </a:br>
            <a:br>
              <a:rPr lang="it-IT" dirty="0">
                <a:latin typeface="Microsoft PhagsPa" pitchFamily="34" charset="0"/>
              </a:rPr>
            </a:br>
            <a:br>
              <a:rPr lang="it-IT" dirty="0">
                <a:latin typeface="Microsoft PhagsPa" pitchFamily="34" charset="0"/>
              </a:rPr>
            </a:br>
            <a:r>
              <a:rPr lang="it-IT" sz="4800" dirty="0">
                <a:latin typeface="Microsoft PhagsPa" pitchFamily="34" charset="0"/>
              </a:rPr>
              <a:t>Buona visione!</a:t>
            </a:r>
            <a:endParaRPr lang="it-IT" dirty="0">
              <a:latin typeface="Microsoft PhagsPa" pitchFamily="34" charset="0"/>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di Design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3033172" y="1196752"/>
            <a:ext cx="3077652" cy="2448272"/>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Pattern Adapter</a:t>
            </a:r>
          </a:p>
          <a:p>
            <a:pPr>
              <a:buSzPct val="80000"/>
              <a:buFont typeface="Wingdings" pitchFamily="2" charset="2"/>
              <a:buChar char="q"/>
            </a:pPr>
            <a:r>
              <a:rPr lang="it-IT" sz="2000" dirty="0"/>
              <a:t>Pattern  Singleton</a:t>
            </a:r>
          </a:p>
          <a:p>
            <a:pPr>
              <a:buSzPct val="80000"/>
              <a:buFont typeface="Wingdings" pitchFamily="2" charset="2"/>
              <a:buChar char="q"/>
            </a:pPr>
            <a:r>
              <a:rPr lang="it-IT" sz="2000" dirty="0"/>
              <a:t>Pattern Strategy</a:t>
            </a:r>
          </a:p>
          <a:p>
            <a:pPr>
              <a:buSzPct val="80000"/>
              <a:buFont typeface="Wingdings" pitchFamily="2" charset="2"/>
              <a:buChar char="q"/>
            </a:pPr>
            <a:r>
              <a:rPr lang="it-IT" sz="2000" dirty="0"/>
              <a:t>Pattern State</a:t>
            </a:r>
          </a:p>
          <a:p>
            <a:pPr>
              <a:buSzPct val="80000"/>
              <a:buFont typeface="Wingdings" pitchFamily="2" charset="2"/>
              <a:buChar char="q"/>
            </a:pPr>
            <a:r>
              <a:rPr lang="it-IT" sz="2000" dirty="0"/>
              <a:t>Pattern MVC (Model-</a:t>
            </a:r>
            <a:r>
              <a:rPr lang="it-IT" sz="2000" dirty="0" err="1"/>
              <a:t>View</a:t>
            </a:r>
            <a:r>
              <a:rPr lang="it-IT" sz="2000" dirty="0"/>
              <a:t>-Controller)</a:t>
            </a:r>
          </a:p>
          <a:p>
            <a:pPr marL="68580" indent="0">
              <a:buSzPct val="80000"/>
              <a:buNone/>
            </a:pPr>
            <a:endParaRPr lang="it-IT" sz="2000" dirty="0"/>
          </a:p>
        </p:txBody>
      </p:sp>
      <p:pic>
        <p:nvPicPr>
          <p:cNvPr id="4" name="Immagine 3" descr="Immagine che contiene esterni, fotografia, cibo, sfocato&#10;&#10;Descrizione generata automaticamente">
            <a:extLst>
              <a:ext uri="{FF2B5EF4-FFF2-40B4-BE49-F238E27FC236}">
                <a16:creationId xmlns:a16="http://schemas.microsoft.com/office/drawing/2014/main" id="{65F5D552-141B-42E1-A947-C13ADDF6A2C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81762" y="1550665"/>
            <a:ext cx="3980472" cy="3756670"/>
          </a:xfrm>
          <a:prstGeom prst="rect">
            <a:avLst/>
          </a:prstGeom>
        </p:spPr>
      </p:pic>
    </p:spTree>
    <p:extLst>
      <p:ext uri="{BB962C8B-B14F-4D97-AF65-F5344CB8AC3E}">
        <p14:creationId xmlns:p14="http://schemas.microsoft.com/office/powerpoint/2010/main" val="3670693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400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xit" presetSubtype="0" fill="hold" nodeType="withEffect">
                                  <p:stCondLst>
                                    <p:cond delay="6000"/>
                                  </p:stCondLst>
                                  <p:childTnLst>
                                    <p:set>
                                      <p:cBhvr>
                                        <p:cTn id="8" dur="1" fill="hold">
                                          <p:stCondLst>
                                            <p:cond delay="0"/>
                                          </p:stCondLst>
                                        </p:cTn>
                                        <p:tgtEl>
                                          <p:spTgt spid="4"/>
                                        </p:tgtEl>
                                        <p:attrNameLst>
                                          <p:attrName>style.visibility</p:attrName>
                                        </p:attrNameLst>
                                      </p:cBhvr>
                                      <p:to>
                                        <p:strVal val="hidden"/>
                                      </p:to>
                                    </p:set>
                                  </p:childTnLst>
                                </p:cTn>
                              </p:par>
                            </p:childTnLst>
                          </p:cTn>
                        </p:par>
                        <p:par>
                          <p:cTn id="9" fill="hold">
                            <p:stCondLst>
                              <p:cond delay="6000"/>
                            </p:stCondLst>
                            <p:childTnLst>
                              <p:par>
                                <p:cTn id="10" presetID="10" presetClass="exit" presetSubtype="0" fill="hold" nodeType="afterEffect">
                                  <p:stCondLst>
                                    <p:cond delay="0"/>
                                  </p:stCondLst>
                                  <p:childTnLst>
                                    <p:animEffect transition="out" filter="fade">
                                      <p:cBhvr>
                                        <p:cTn id="11" dur="1000"/>
                                        <p:tgtEl>
                                          <p:spTgt spid="5"/>
                                        </p:tgtEl>
                                      </p:cBhvr>
                                    </p:animEffect>
                                    <p:set>
                                      <p:cBhvr>
                                        <p:cTn id="12" dur="1" fill="hold">
                                          <p:stCondLst>
                                            <p:cond delay="999"/>
                                          </p:stCondLst>
                                        </p:cTn>
                                        <p:tgtEl>
                                          <p:spTgt spid="5"/>
                                        </p:tgtEl>
                                        <p:attrNameLst>
                                          <p:attrName>style.visibility</p:attrName>
                                        </p:attrNameLst>
                                      </p:cBhvr>
                                      <p:to>
                                        <p:strVal val="hidden"/>
                                      </p:to>
                                    </p:set>
                                  </p:childTnLst>
                                </p:cTn>
                              </p:par>
                            </p:childTnLst>
                          </p:cTn>
                        </p:par>
                        <p:par>
                          <p:cTn id="13" fill="hold">
                            <p:stCondLst>
                              <p:cond delay="7000"/>
                            </p:stCondLst>
                            <p:childTnLst>
                              <p:par>
                                <p:cTn id="14" presetID="10" presetClass="exit" presetSubtype="0" fill="hold" nodeType="afterEffect">
                                  <p:stCondLst>
                                    <p:cond delay="0"/>
                                  </p:stCondLst>
                                  <p:childTnLst>
                                    <p:animEffect transition="out" filter="fade">
                                      <p:cBhvr>
                                        <p:cTn id="15" dur="1000"/>
                                        <p:tgtEl>
                                          <p:spTgt spid="7"/>
                                        </p:tgtEl>
                                      </p:cBhvr>
                                    </p:animEffect>
                                    <p:set>
                                      <p:cBhvr>
                                        <p:cTn id="16"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Punti focali</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3141842" y="1124744"/>
            <a:ext cx="2860311" cy="2803918"/>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Obiettivi e requisiti</a:t>
            </a:r>
          </a:p>
          <a:p>
            <a:pPr>
              <a:buSzPct val="80000"/>
              <a:buFont typeface="Wingdings" pitchFamily="2" charset="2"/>
              <a:buChar char="q"/>
            </a:pPr>
            <a:r>
              <a:rPr lang="it-IT" sz="2000" dirty="0"/>
              <a:t>Principi di design</a:t>
            </a:r>
          </a:p>
          <a:p>
            <a:pPr>
              <a:buSzPct val="80000"/>
              <a:buFont typeface="Wingdings" pitchFamily="2" charset="2"/>
              <a:buChar char="q"/>
            </a:pPr>
            <a:r>
              <a:rPr lang="it-IT" sz="2000" dirty="0"/>
              <a:t>Pattern di design</a:t>
            </a:r>
          </a:p>
          <a:p>
            <a:pPr>
              <a:buSzPct val="80000"/>
              <a:buFont typeface="Wingdings" pitchFamily="2" charset="2"/>
              <a:buChar char="q"/>
            </a:pPr>
            <a:r>
              <a:rPr lang="it-IT" sz="2000" dirty="0"/>
              <a:t>Ambiente di sviluppo e tecnologie</a:t>
            </a:r>
          </a:p>
          <a:p>
            <a:pPr>
              <a:buSzPct val="80000"/>
              <a:buFont typeface="Wingdings" pitchFamily="2" charset="2"/>
              <a:buChar char="q"/>
            </a:pPr>
            <a:r>
              <a:rPr lang="it-IT" sz="2000" dirty="0"/>
              <a:t>Revisione e testing</a:t>
            </a:r>
          </a:p>
          <a:p>
            <a:pPr>
              <a:buSzPct val="80000"/>
              <a:buFont typeface="Wingdings" pitchFamily="2" charset="2"/>
              <a:buChar char="q"/>
            </a:pPr>
            <a:r>
              <a:rPr lang="it-IT" sz="2000" dirty="0"/>
              <a:t>Conclusione</a:t>
            </a:r>
          </a:p>
        </p:txBody>
      </p:sp>
    </p:spTree>
    <p:extLst>
      <p:ext uri="{BB962C8B-B14F-4D97-AF65-F5344CB8AC3E}">
        <p14:creationId xmlns:p14="http://schemas.microsoft.com/office/powerpoint/2010/main" val="6955572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pRg st="1" end="1"/>
                                            </p:txEl>
                                          </p:spTgt>
                                        </p:tgtEl>
                                        <p:attrNameLst>
                                          <p:attrName>style.visibility</p:attrName>
                                        </p:attrNameLst>
                                      </p:cBhvr>
                                      <p:to>
                                        <p:strVal val="visible"/>
                                      </p:to>
                                    </p:set>
                                    <p:animEffect transition="in" filter="fade">
                                      <p:cBhvr>
                                        <p:cTn id="14" dur="500"/>
                                        <p:tgtEl>
                                          <p:spTgt spid="10">
                                            <p:txEl>
                                              <p:pRg st="1" end="1"/>
                                            </p:txEl>
                                          </p:spTgt>
                                        </p:tgtEl>
                                      </p:cBhvr>
                                    </p:animEffect>
                                    <p:anim calcmode="lin" valueType="num">
                                      <p:cBhvr>
                                        <p:cTn id="15"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6" dur="5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animEffect transition="in" filter="fade">
                                      <p:cBhvr>
                                        <p:cTn id="21" dur="500"/>
                                        <p:tgtEl>
                                          <p:spTgt spid="10">
                                            <p:txEl>
                                              <p:pRg st="2" end="2"/>
                                            </p:txEl>
                                          </p:spTgt>
                                        </p:tgtEl>
                                      </p:cBhvr>
                                    </p:animEffect>
                                    <p:anim calcmode="lin" valueType="num">
                                      <p:cBhvr>
                                        <p:cTn id="22"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3"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500"/>
                                        <p:tgtEl>
                                          <p:spTgt spid="10">
                                            <p:txEl>
                                              <p:pRg st="3" end="3"/>
                                            </p:txEl>
                                          </p:spTgt>
                                        </p:tgtEl>
                                      </p:cBhvr>
                                    </p:animEffect>
                                    <p:anim calcmode="lin" valueType="num">
                                      <p:cBhvr>
                                        <p:cTn id="29"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30" dur="5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
                                            <p:txEl>
                                              <p:pRg st="4" end="4"/>
                                            </p:txEl>
                                          </p:spTgt>
                                        </p:tgtEl>
                                        <p:attrNameLst>
                                          <p:attrName>style.visibility</p:attrName>
                                        </p:attrNameLst>
                                      </p:cBhvr>
                                      <p:to>
                                        <p:strVal val="visible"/>
                                      </p:to>
                                    </p:set>
                                    <p:animEffect transition="in" filter="fade">
                                      <p:cBhvr>
                                        <p:cTn id="35" dur="500"/>
                                        <p:tgtEl>
                                          <p:spTgt spid="10">
                                            <p:txEl>
                                              <p:pRg st="4" end="4"/>
                                            </p:txEl>
                                          </p:spTgt>
                                        </p:tgtEl>
                                      </p:cBhvr>
                                    </p:animEffect>
                                    <p:anim calcmode="lin" valueType="num">
                                      <p:cBhvr>
                                        <p:cTn id="36"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7" dur="5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10">
                                            <p:txEl>
                                              <p:charRg st="113" end="125"/>
                                            </p:txEl>
                                          </p:spTgt>
                                        </p:tgtEl>
                                        <p:attrNameLst>
                                          <p:attrName>style.visibility</p:attrName>
                                        </p:attrNameLst>
                                      </p:cBhvr>
                                      <p:to>
                                        <p:strVal val="visible"/>
                                      </p:to>
                                    </p:set>
                                    <p:animEffect transition="in" filter="fade">
                                      <p:cBhvr>
                                        <p:cTn id="42" dur="500"/>
                                        <p:tgtEl>
                                          <p:spTgt spid="10">
                                            <p:txEl>
                                              <p:charRg st="113" end="125"/>
                                            </p:txEl>
                                          </p:spTgt>
                                        </p:tgtEl>
                                      </p:cBhvr>
                                    </p:animEffect>
                                    <p:anim calcmode="lin" valueType="num">
                                      <p:cBhvr>
                                        <p:cTn id="43" dur="500" fill="hold"/>
                                        <p:tgtEl>
                                          <p:spTgt spid="10">
                                            <p:txEl>
                                              <p:charRg st="113" end="125"/>
                                            </p:txEl>
                                          </p:spTgt>
                                        </p:tgtEl>
                                        <p:attrNameLst>
                                          <p:attrName>ppt_x</p:attrName>
                                        </p:attrNameLst>
                                      </p:cBhvr>
                                      <p:tavLst>
                                        <p:tav tm="0">
                                          <p:val>
                                            <p:strVal val="#ppt_x"/>
                                          </p:val>
                                        </p:tav>
                                        <p:tav tm="100000">
                                          <p:val>
                                            <p:strVal val="#ppt_x"/>
                                          </p:val>
                                        </p:tav>
                                      </p:tavLst>
                                    </p:anim>
                                    <p:anim calcmode="lin" valueType="num">
                                      <p:cBhvr>
                                        <p:cTn id="44" dur="500" fill="hold"/>
                                        <p:tgtEl>
                                          <p:spTgt spid="10">
                                            <p:txEl>
                                              <p:charRg st="113" end="12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Obiettivi e requisiti</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9" name="Segnaposto contenuto 2">
            <a:extLst>
              <a:ext uri="{FF2B5EF4-FFF2-40B4-BE49-F238E27FC236}">
                <a16:creationId xmlns:a16="http://schemas.microsoft.com/office/drawing/2014/main" id="{B42C90D9-D4C2-49BC-BEAE-7D961BC71A4B}"/>
              </a:ext>
            </a:extLst>
          </p:cNvPr>
          <p:cNvSpPr txBox="1">
            <a:spLocks/>
          </p:cNvSpPr>
          <p:nvPr/>
        </p:nvSpPr>
        <p:spPr>
          <a:xfrm>
            <a:off x="2830339" y="1052736"/>
            <a:ext cx="3483318" cy="4176464"/>
          </a:xfrm>
          <a:prstGeom prst="rect">
            <a:avLst/>
          </a:prstGeom>
        </p:spPr>
        <p:txBody>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u="sng" dirty="0"/>
              <a:t>Usabilità</a:t>
            </a:r>
          </a:p>
          <a:p>
            <a:pPr>
              <a:buFont typeface="Wingdings"/>
              <a:buNone/>
            </a:pPr>
            <a:r>
              <a:rPr lang="it-IT" sz="2000" dirty="0"/>
              <a:t>	</a:t>
            </a:r>
            <a:r>
              <a:rPr lang="it-IT" sz="1800" i="1" dirty="0"/>
              <a:t>Interfacce grafiche </a:t>
            </a:r>
            <a:r>
              <a:rPr lang="it-IT" sz="1800" dirty="0"/>
              <a:t>progettate per essere il più semplice ed intuitive possibile</a:t>
            </a:r>
          </a:p>
          <a:p>
            <a:pPr>
              <a:buSzPct val="80000"/>
              <a:buFont typeface="Wingdings" pitchFamily="2" charset="2"/>
              <a:buChar char="q"/>
            </a:pPr>
            <a:r>
              <a:rPr lang="it-IT" sz="2000" u="sng" dirty="0"/>
              <a:t>Performance</a:t>
            </a:r>
          </a:p>
          <a:p>
            <a:pPr>
              <a:buSzPct val="80000"/>
              <a:buFont typeface="Wingdings"/>
              <a:buNone/>
            </a:pPr>
            <a:r>
              <a:rPr lang="it-IT" sz="2000" dirty="0"/>
              <a:t>	</a:t>
            </a:r>
            <a:r>
              <a:rPr lang="it-IT" sz="1800" i="1" dirty="0"/>
              <a:t>Tempi di risposta </a:t>
            </a:r>
            <a:r>
              <a:rPr lang="it-IT" sz="1800" dirty="0"/>
              <a:t>brevi ed efficiente utilizzo delle risorse hardware</a:t>
            </a:r>
          </a:p>
          <a:p>
            <a:pPr>
              <a:buSzPct val="80000"/>
              <a:buFont typeface="Wingdings" pitchFamily="2" charset="2"/>
              <a:buChar char="q"/>
            </a:pPr>
            <a:r>
              <a:rPr lang="it-IT" sz="2000" u="sng" dirty="0"/>
              <a:t>Sicurezza</a:t>
            </a:r>
          </a:p>
          <a:p>
            <a:pPr>
              <a:buSzPct val="80000"/>
              <a:buFont typeface="Wingdings"/>
              <a:buNone/>
            </a:pPr>
            <a:r>
              <a:rPr lang="it-IT" sz="2000" dirty="0"/>
              <a:t>	</a:t>
            </a:r>
            <a:r>
              <a:rPr lang="it-IT" sz="1800" i="1" dirty="0"/>
              <a:t>File di log </a:t>
            </a:r>
            <a:r>
              <a:rPr lang="it-IT" sz="1800" dirty="0"/>
              <a:t>per tenere traccia delle operazioni effettuate all’interno del sistema</a:t>
            </a:r>
            <a:endParaRPr lang="it-IT" sz="1800" i="1" dirty="0"/>
          </a:p>
        </p:txBody>
      </p:sp>
    </p:spTree>
    <p:extLst>
      <p:ext uri="{BB962C8B-B14F-4D97-AF65-F5344CB8AC3E}">
        <p14:creationId xmlns:p14="http://schemas.microsoft.com/office/powerpoint/2010/main" val="1844805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animEffect transition="in" filter="fade">
                                      <p:cBhvr>
                                        <p:cTn id="7" dur="500"/>
                                        <p:tgtEl>
                                          <p:spTgt spid="9">
                                            <p:txEl>
                                              <p:pRg st="0" end="0"/>
                                            </p:txEl>
                                          </p:spTgt>
                                        </p:tgtEl>
                                      </p:cBhvr>
                                    </p:animEffect>
                                    <p:anim calcmode="lin" valueType="num">
                                      <p:cBhvr>
                                        <p:cTn id="8" dur="500" fill="hold"/>
                                        <p:tgtEl>
                                          <p:spTgt spid="9">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9">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9">
                                            <p:txEl>
                                              <p:pRg st="1" end="1"/>
                                            </p:txEl>
                                          </p:spTgt>
                                        </p:tgtEl>
                                        <p:attrNameLst>
                                          <p:attrName>style.visibility</p:attrName>
                                        </p:attrNameLst>
                                      </p:cBhvr>
                                      <p:to>
                                        <p:strVal val="visible"/>
                                      </p:to>
                                    </p:set>
                                    <p:animEffect transition="in" filter="fade">
                                      <p:cBhvr>
                                        <p:cTn id="13" dur="200"/>
                                        <p:tgtEl>
                                          <p:spTgt spid="9">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9">
                                            <p:txEl>
                                              <p:pRg st="2" end="2"/>
                                            </p:txEl>
                                          </p:spTgt>
                                        </p:tgtEl>
                                        <p:attrNameLst>
                                          <p:attrName>style.visibility</p:attrName>
                                        </p:attrNameLst>
                                      </p:cBhvr>
                                      <p:to>
                                        <p:strVal val="visible"/>
                                      </p:to>
                                    </p:set>
                                    <p:animEffect transition="in" filter="fade">
                                      <p:cBhvr>
                                        <p:cTn id="18" dur="500"/>
                                        <p:tgtEl>
                                          <p:spTgt spid="9">
                                            <p:txEl>
                                              <p:pRg st="2" end="2"/>
                                            </p:txEl>
                                          </p:spTgt>
                                        </p:tgtEl>
                                      </p:cBhvr>
                                    </p:animEffect>
                                    <p:anim calcmode="lin" valueType="num">
                                      <p:cBhvr>
                                        <p:cTn id="19" dur="500" fill="hold"/>
                                        <p:tgtEl>
                                          <p:spTgt spid="9">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9">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9">
                                            <p:txEl>
                                              <p:pRg st="3" end="3"/>
                                            </p:txEl>
                                          </p:spTgt>
                                        </p:tgtEl>
                                        <p:attrNameLst>
                                          <p:attrName>style.visibility</p:attrName>
                                        </p:attrNameLst>
                                      </p:cBhvr>
                                      <p:to>
                                        <p:strVal val="visible"/>
                                      </p:to>
                                    </p:set>
                                    <p:animEffect transition="in" filter="fade">
                                      <p:cBhvr>
                                        <p:cTn id="24" dur="200"/>
                                        <p:tgtEl>
                                          <p:spTgt spid="9">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9">
                                            <p:txEl>
                                              <p:pRg st="4" end="4"/>
                                            </p:txEl>
                                          </p:spTgt>
                                        </p:tgtEl>
                                        <p:attrNameLst>
                                          <p:attrName>style.visibility</p:attrName>
                                        </p:attrNameLst>
                                      </p:cBhvr>
                                      <p:to>
                                        <p:strVal val="visible"/>
                                      </p:to>
                                    </p:set>
                                    <p:animEffect transition="in" filter="fade">
                                      <p:cBhvr>
                                        <p:cTn id="29" dur="500"/>
                                        <p:tgtEl>
                                          <p:spTgt spid="9">
                                            <p:txEl>
                                              <p:pRg st="4" end="4"/>
                                            </p:txEl>
                                          </p:spTgt>
                                        </p:tgtEl>
                                      </p:cBhvr>
                                    </p:animEffect>
                                    <p:anim calcmode="lin" valueType="num">
                                      <p:cBhvr>
                                        <p:cTn id="30" dur="500" fill="hold"/>
                                        <p:tgtEl>
                                          <p:spTgt spid="9">
                                            <p:txEl>
                                              <p:pRg st="4" end="4"/>
                                            </p:txEl>
                                          </p:spTgt>
                                        </p:tgtEl>
                                        <p:attrNameLst>
                                          <p:attrName>ppt_x</p:attrName>
                                        </p:attrNameLst>
                                      </p:cBhvr>
                                      <p:tavLst>
                                        <p:tav tm="0">
                                          <p:val>
                                            <p:strVal val="#ppt_x"/>
                                          </p:val>
                                        </p:tav>
                                        <p:tav tm="100000">
                                          <p:val>
                                            <p:strVal val="#ppt_x"/>
                                          </p:val>
                                        </p:tav>
                                      </p:tavLst>
                                    </p:anim>
                                    <p:anim calcmode="lin" valueType="num">
                                      <p:cBhvr>
                                        <p:cTn id="31" dur="500" fill="hold"/>
                                        <p:tgtEl>
                                          <p:spTgt spid="9">
                                            <p:txEl>
                                              <p:pRg st="4" end="4"/>
                                            </p:txEl>
                                          </p:spTgt>
                                        </p:tgtEl>
                                        <p:attrNameLst>
                                          <p:attrName>ppt_y</p:attrName>
                                        </p:attrNameLst>
                                      </p:cBhvr>
                                      <p:tavLst>
                                        <p:tav tm="0">
                                          <p:val>
                                            <p:strVal val="#ppt_y+.1"/>
                                          </p:val>
                                        </p:tav>
                                        <p:tav tm="100000">
                                          <p:val>
                                            <p:strVal val="#ppt_y"/>
                                          </p:val>
                                        </p:tav>
                                      </p:tavLst>
                                    </p:anim>
                                  </p:childTnLst>
                                </p:cTn>
                              </p:par>
                            </p:childTnLst>
                          </p:cTn>
                        </p:par>
                        <p:par>
                          <p:cTn id="32" fill="hold">
                            <p:stCondLst>
                              <p:cond delay="500"/>
                            </p:stCondLst>
                            <p:childTnLst>
                              <p:par>
                                <p:cTn id="33" presetID="10" presetClass="entr" presetSubtype="0" fill="hold" nodeType="afterEffect">
                                  <p:stCondLst>
                                    <p:cond delay="0"/>
                                  </p:stCondLst>
                                  <p:childTnLst>
                                    <p:set>
                                      <p:cBhvr>
                                        <p:cTn id="34" dur="1" fill="hold">
                                          <p:stCondLst>
                                            <p:cond delay="0"/>
                                          </p:stCondLst>
                                        </p:cTn>
                                        <p:tgtEl>
                                          <p:spTgt spid="9">
                                            <p:txEl>
                                              <p:pRg st="5" end="5"/>
                                            </p:txEl>
                                          </p:spTgt>
                                        </p:tgtEl>
                                        <p:attrNameLst>
                                          <p:attrName>style.visibility</p:attrName>
                                        </p:attrNameLst>
                                      </p:cBhvr>
                                      <p:to>
                                        <p:strVal val="visible"/>
                                      </p:to>
                                    </p:set>
                                    <p:animEffect transition="in" filter="fade">
                                      <p:cBhvr>
                                        <p:cTn id="35" dur="200"/>
                                        <p:tgtEl>
                                          <p:spTgt spid="9">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Principi di Design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358444" y="1124744"/>
            <a:ext cx="4427108" cy="4320480"/>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u="sng" dirty="0" err="1"/>
              <a:t>Dependency</a:t>
            </a:r>
            <a:r>
              <a:rPr lang="it-IT" sz="2000" u="sng" dirty="0"/>
              <a:t> </a:t>
            </a:r>
            <a:r>
              <a:rPr lang="it-IT" sz="2000" u="sng" dirty="0" err="1"/>
              <a:t>Inversion</a:t>
            </a:r>
            <a:r>
              <a:rPr lang="it-IT" sz="2000" u="sng" dirty="0"/>
              <a:t> </a:t>
            </a:r>
            <a:r>
              <a:rPr lang="it-IT" sz="2000" u="sng" dirty="0" err="1"/>
              <a:t>Principle</a:t>
            </a:r>
            <a:endParaRPr lang="it-IT" sz="2000" u="sng" dirty="0"/>
          </a:p>
          <a:p>
            <a:pPr>
              <a:buNone/>
            </a:pPr>
            <a:r>
              <a:rPr lang="it-IT" sz="2000" dirty="0"/>
              <a:t>	</a:t>
            </a:r>
            <a:r>
              <a:rPr lang="it-IT" sz="1800" dirty="0"/>
              <a:t>Viene utilizzato nelle interfacce dei controller e in questo modo rendiamo tutte le funzionalità estendibili a variazioni di tecnologie usate.</a:t>
            </a:r>
          </a:p>
          <a:p>
            <a:pPr>
              <a:buSzPct val="80000"/>
              <a:buFont typeface="Wingdings" pitchFamily="2" charset="2"/>
              <a:buChar char="q"/>
            </a:pPr>
            <a:r>
              <a:rPr lang="it-IT" sz="2000" u="sng" dirty="0"/>
              <a:t>Single </a:t>
            </a:r>
            <a:r>
              <a:rPr lang="it-IT" sz="2000" u="sng" dirty="0" err="1"/>
              <a:t>Responsability</a:t>
            </a:r>
            <a:r>
              <a:rPr lang="it-IT" sz="2000" u="sng" dirty="0"/>
              <a:t> </a:t>
            </a:r>
            <a:r>
              <a:rPr lang="it-IT" sz="2000" u="sng" dirty="0" err="1"/>
              <a:t>Principle</a:t>
            </a:r>
            <a:endParaRPr lang="it-IT" sz="2000" u="sng" dirty="0"/>
          </a:p>
          <a:p>
            <a:pPr>
              <a:buNone/>
            </a:pPr>
            <a:r>
              <a:rPr lang="it-IT" sz="2000" dirty="0"/>
              <a:t>	</a:t>
            </a:r>
            <a:r>
              <a:rPr lang="it-IT" sz="1800" dirty="0"/>
              <a:t>Viene utilizzato nella classe </a:t>
            </a:r>
            <a:r>
              <a:rPr lang="it-IT" sz="1800" dirty="0" err="1"/>
              <a:t>LogWriter</a:t>
            </a:r>
            <a:r>
              <a:rPr lang="it-IT" sz="1800" dirty="0"/>
              <a:t> separando la funzionalità di Log da quelle proprie del gioco.</a:t>
            </a:r>
          </a:p>
          <a:p>
            <a:pPr>
              <a:buSzPct val="80000"/>
              <a:buFont typeface="Wingdings" pitchFamily="2" charset="2"/>
              <a:buChar char="q"/>
            </a:pPr>
            <a:r>
              <a:rPr lang="it-IT" sz="2000" u="sng" dirty="0"/>
              <a:t>Open-</a:t>
            </a:r>
            <a:r>
              <a:rPr lang="it-IT" sz="2000" u="sng" dirty="0" err="1"/>
              <a:t>Closed</a:t>
            </a:r>
            <a:r>
              <a:rPr lang="it-IT" sz="2000" u="sng" dirty="0"/>
              <a:t> </a:t>
            </a:r>
            <a:r>
              <a:rPr lang="it-IT" sz="2000" u="sng" dirty="0" err="1"/>
              <a:t>Principle</a:t>
            </a:r>
            <a:endParaRPr lang="it-IT" sz="2000" u="sng" dirty="0"/>
          </a:p>
          <a:p>
            <a:pPr>
              <a:buNone/>
            </a:pPr>
            <a:r>
              <a:rPr lang="it-IT" sz="2000" dirty="0"/>
              <a:t>	</a:t>
            </a:r>
            <a:r>
              <a:rPr lang="it-IT" sz="1800" dirty="0"/>
              <a:t>Viene utilizzato nella classe di dominio Filter, in tal modo è possibile aggiungere filtri senza modificare l’interfaccia Filter.</a:t>
            </a:r>
          </a:p>
          <a:p>
            <a:endParaRPr lang="it-IT" sz="2000" dirty="0"/>
          </a:p>
        </p:txBody>
      </p:sp>
    </p:spTree>
    <p:extLst>
      <p:ext uri="{BB962C8B-B14F-4D97-AF65-F5344CB8AC3E}">
        <p14:creationId xmlns:p14="http://schemas.microsoft.com/office/powerpoint/2010/main" val="35126870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10">
                                            <p:txEl>
                                              <p:pRg st="1" end="1"/>
                                            </p:txEl>
                                          </p:spTgt>
                                        </p:tgtEl>
                                        <p:attrNameLst>
                                          <p:attrName>style.visibility</p:attrName>
                                        </p:attrNameLst>
                                      </p:cBhvr>
                                      <p:to>
                                        <p:strVal val="visible"/>
                                      </p:to>
                                    </p:set>
                                    <p:animEffect transition="in" filter="fade">
                                      <p:cBhvr>
                                        <p:cTn id="14" dur="500"/>
                                        <p:tgtEl>
                                          <p:spTgt spid="10">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10">
                                            <p:txEl>
                                              <p:pRg st="2" end="2"/>
                                            </p:txEl>
                                          </p:spTgt>
                                        </p:tgtEl>
                                        <p:attrNameLst>
                                          <p:attrName>style.visibility</p:attrName>
                                        </p:attrNameLst>
                                      </p:cBhvr>
                                      <p:to>
                                        <p:strVal val="visible"/>
                                      </p:to>
                                    </p:set>
                                    <p:animEffect transition="in" filter="fade">
                                      <p:cBhvr>
                                        <p:cTn id="19" dur="500"/>
                                        <p:tgtEl>
                                          <p:spTgt spid="10">
                                            <p:txEl>
                                              <p:pRg st="2" end="2"/>
                                            </p:txEl>
                                          </p:spTgt>
                                        </p:tgtEl>
                                      </p:cBhvr>
                                    </p:animEffect>
                                    <p:anim calcmode="lin" valueType="num">
                                      <p:cBhvr>
                                        <p:cTn id="20"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1"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0">
                                            <p:txEl>
                                              <p:pRg st="3" end="3"/>
                                            </p:txEl>
                                          </p:spTgt>
                                        </p:tgtEl>
                                        <p:attrNameLst>
                                          <p:attrName>style.visibility</p:attrName>
                                        </p:attrNameLst>
                                      </p:cBhvr>
                                      <p:to>
                                        <p:strVal val="visible"/>
                                      </p:to>
                                    </p:set>
                                    <p:animEffect transition="in" filter="fade">
                                      <p:cBhvr>
                                        <p:cTn id="26" dur="500"/>
                                        <p:tgtEl>
                                          <p:spTgt spid="10">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nodeType="clickEffect">
                                  <p:stCondLst>
                                    <p:cond delay="0"/>
                                  </p:stCondLst>
                                  <p:childTnLst>
                                    <p:set>
                                      <p:cBhvr>
                                        <p:cTn id="30" dur="1" fill="hold">
                                          <p:stCondLst>
                                            <p:cond delay="0"/>
                                          </p:stCondLst>
                                        </p:cTn>
                                        <p:tgtEl>
                                          <p:spTgt spid="10">
                                            <p:txEl>
                                              <p:pRg st="4" end="4"/>
                                            </p:txEl>
                                          </p:spTgt>
                                        </p:tgtEl>
                                        <p:attrNameLst>
                                          <p:attrName>style.visibility</p:attrName>
                                        </p:attrNameLst>
                                      </p:cBhvr>
                                      <p:to>
                                        <p:strVal val="visible"/>
                                      </p:to>
                                    </p:set>
                                    <p:animEffect transition="in" filter="fade">
                                      <p:cBhvr>
                                        <p:cTn id="31" dur="500"/>
                                        <p:tgtEl>
                                          <p:spTgt spid="10">
                                            <p:txEl>
                                              <p:pRg st="4" end="4"/>
                                            </p:txEl>
                                          </p:spTgt>
                                        </p:tgtEl>
                                      </p:cBhvr>
                                    </p:animEffect>
                                    <p:anim calcmode="lin" valueType="num">
                                      <p:cBhvr>
                                        <p:cTn id="32"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3" dur="5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10">
                                            <p:txEl>
                                              <p:pRg st="5" end="5"/>
                                            </p:txEl>
                                          </p:spTgt>
                                        </p:tgtEl>
                                        <p:attrNameLst>
                                          <p:attrName>style.visibility</p:attrName>
                                        </p:attrNameLst>
                                      </p:cBhvr>
                                      <p:to>
                                        <p:strVal val="visible"/>
                                      </p:to>
                                    </p:set>
                                    <p:animEffect transition="in" filter="fade">
                                      <p:cBhvr>
                                        <p:cTn id="38" dur="500"/>
                                        <p:tgtEl>
                                          <p:spTgt spid="10">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di Design</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3033172" y="1196752"/>
            <a:ext cx="3077652" cy="2448272"/>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SzPct val="80000"/>
              <a:buFont typeface="Wingdings" pitchFamily="2" charset="2"/>
              <a:buChar char="q"/>
            </a:pPr>
            <a:r>
              <a:rPr lang="it-IT" sz="2000" dirty="0"/>
              <a:t>Pattern Adapter</a:t>
            </a:r>
          </a:p>
          <a:p>
            <a:pPr>
              <a:buSzPct val="80000"/>
              <a:buFont typeface="Wingdings" pitchFamily="2" charset="2"/>
              <a:buChar char="q"/>
            </a:pPr>
            <a:r>
              <a:rPr lang="it-IT" sz="2000" dirty="0"/>
              <a:t>Pattern  Singleton</a:t>
            </a:r>
          </a:p>
          <a:p>
            <a:pPr>
              <a:buSzPct val="80000"/>
              <a:buFont typeface="Wingdings" pitchFamily="2" charset="2"/>
              <a:buChar char="q"/>
            </a:pPr>
            <a:r>
              <a:rPr lang="it-IT" sz="2000" dirty="0"/>
              <a:t>Pattern Strategy</a:t>
            </a:r>
          </a:p>
          <a:p>
            <a:pPr>
              <a:buSzPct val="80000"/>
              <a:buFont typeface="Wingdings" pitchFamily="2" charset="2"/>
              <a:buChar char="q"/>
            </a:pPr>
            <a:r>
              <a:rPr lang="it-IT" sz="2000" dirty="0"/>
              <a:t>Pattern State</a:t>
            </a:r>
          </a:p>
          <a:p>
            <a:pPr>
              <a:buSzPct val="80000"/>
              <a:buFont typeface="Wingdings" pitchFamily="2" charset="2"/>
              <a:buChar char="q"/>
            </a:pPr>
            <a:r>
              <a:rPr lang="it-IT" sz="2000" dirty="0"/>
              <a:t>Pattern MVC (Model-</a:t>
            </a:r>
            <a:r>
              <a:rPr lang="it-IT" sz="2000" dirty="0" err="1"/>
              <a:t>View</a:t>
            </a:r>
            <a:r>
              <a:rPr lang="it-IT" sz="2000" dirty="0"/>
              <a:t>-Controller)</a:t>
            </a:r>
          </a:p>
          <a:p>
            <a:pPr marL="68580" indent="0">
              <a:buSzPct val="80000"/>
              <a:buNone/>
            </a:pPr>
            <a:endParaRPr lang="it-IT" sz="2000" dirty="0"/>
          </a:p>
        </p:txBody>
      </p:sp>
    </p:spTree>
    <p:extLst>
      <p:ext uri="{BB962C8B-B14F-4D97-AF65-F5344CB8AC3E}">
        <p14:creationId xmlns:p14="http://schemas.microsoft.com/office/powerpoint/2010/main" val="411058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20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fade">
                                      <p:cBhvr>
                                        <p:cTn id="12" dur="500"/>
                                        <p:tgtEl>
                                          <p:spTgt spid="10">
                                            <p:txEl>
                                              <p:pRg st="1" end="1"/>
                                            </p:txEl>
                                          </p:spTgt>
                                        </p:tgtEl>
                                      </p:cBhvr>
                                    </p:animEffect>
                                    <p:anim calcmode="lin" valueType="num">
                                      <p:cBhvr>
                                        <p:cTn id="13" dur="5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4" dur="500" fill="hold"/>
                                        <p:tgtEl>
                                          <p:spTgt spid="10">
                                            <p:txEl>
                                              <p:pRg st="1" end="1"/>
                                            </p:txEl>
                                          </p:spTgt>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40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fade">
                                      <p:cBhvr>
                                        <p:cTn id="17" dur="500"/>
                                        <p:tgtEl>
                                          <p:spTgt spid="10">
                                            <p:txEl>
                                              <p:pRg st="2" end="2"/>
                                            </p:txEl>
                                          </p:spTgt>
                                        </p:tgtEl>
                                      </p:cBhvr>
                                    </p:animEffect>
                                    <p:anim calcmode="lin" valueType="num">
                                      <p:cBhvr>
                                        <p:cTn id="18"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9" dur="500" fill="hold"/>
                                        <p:tgtEl>
                                          <p:spTgt spid="10">
                                            <p:txEl>
                                              <p:pRg st="2" end="2"/>
                                            </p:txEl>
                                          </p:spTgt>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600"/>
                                  </p:stCondLst>
                                  <p:childTnLst>
                                    <p:set>
                                      <p:cBhvr>
                                        <p:cTn id="21" dur="1" fill="hold">
                                          <p:stCondLst>
                                            <p:cond delay="0"/>
                                          </p:stCondLst>
                                        </p:cTn>
                                        <p:tgtEl>
                                          <p:spTgt spid="10">
                                            <p:txEl>
                                              <p:pRg st="3" end="3"/>
                                            </p:txEl>
                                          </p:spTgt>
                                        </p:tgtEl>
                                        <p:attrNameLst>
                                          <p:attrName>style.visibility</p:attrName>
                                        </p:attrNameLst>
                                      </p:cBhvr>
                                      <p:to>
                                        <p:strVal val="visible"/>
                                      </p:to>
                                    </p:set>
                                    <p:animEffect transition="in" filter="fade">
                                      <p:cBhvr>
                                        <p:cTn id="22" dur="500"/>
                                        <p:tgtEl>
                                          <p:spTgt spid="10">
                                            <p:txEl>
                                              <p:pRg st="3" end="3"/>
                                            </p:txEl>
                                          </p:spTgt>
                                        </p:tgtEl>
                                      </p:cBhvr>
                                    </p:animEffect>
                                    <p:anim calcmode="lin" valueType="num">
                                      <p:cBhvr>
                                        <p:cTn id="23" dur="5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4" dur="500" fill="hold"/>
                                        <p:tgtEl>
                                          <p:spTgt spid="10">
                                            <p:txEl>
                                              <p:pRg st="3" end="3"/>
                                            </p:txEl>
                                          </p:spTgt>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800"/>
                                  </p:stCondLst>
                                  <p:childTnLst>
                                    <p:set>
                                      <p:cBhvr>
                                        <p:cTn id="26" dur="1" fill="hold">
                                          <p:stCondLst>
                                            <p:cond delay="0"/>
                                          </p:stCondLst>
                                        </p:cTn>
                                        <p:tgtEl>
                                          <p:spTgt spid="10">
                                            <p:txEl>
                                              <p:pRg st="4" end="4"/>
                                            </p:txEl>
                                          </p:spTgt>
                                        </p:tgtEl>
                                        <p:attrNameLst>
                                          <p:attrName>style.visibility</p:attrName>
                                        </p:attrNameLst>
                                      </p:cBhvr>
                                      <p:to>
                                        <p:strVal val="visible"/>
                                      </p:to>
                                    </p:set>
                                    <p:animEffect transition="in" filter="fade">
                                      <p:cBhvr>
                                        <p:cTn id="27" dur="500"/>
                                        <p:tgtEl>
                                          <p:spTgt spid="10">
                                            <p:txEl>
                                              <p:pRg st="4" end="4"/>
                                            </p:txEl>
                                          </p:spTgt>
                                        </p:tgtEl>
                                      </p:cBhvr>
                                    </p:animEffect>
                                    <p:anim calcmode="lin" valueType="num">
                                      <p:cBhvr>
                                        <p:cTn id="28" dur="5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29" dur="5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err="1">
                <a:latin typeface="Microsoft PhagsPa" pitchFamily="34" charset="0"/>
              </a:rPr>
              <a:t>Example</a:t>
            </a:r>
            <a:r>
              <a:rPr lang="it-IT" sz="3600" dirty="0">
                <a:latin typeface="Microsoft PhagsPa" pitchFamily="34" charset="0"/>
              </a:rPr>
              <a:t> </a:t>
            </a:r>
            <a:r>
              <a:rPr lang="it-IT" sz="3600" dirty="0" err="1">
                <a:latin typeface="Microsoft PhagsPa" pitchFamily="34" charset="0"/>
              </a:rPr>
              <a:t>transition</a:t>
            </a:r>
            <a:r>
              <a:rPr lang="it-IT" sz="3600" dirty="0">
                <a:latin typeface="Microsoft PhagsPa" pitchFamily="34" charset="0"/>
              </a:rPr>
              <a:t> Pattern Adapter</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5" y="1232756"/>
            <a:ext cx="3553006" cy="507656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dirty="0"/>
              <a:t>Problema  :</a:t>
            </a:r>
          </a:p>
          <a:p>
            <a:pPr>
              <a:buNone/>
            </a:pPr>
            <a:r>
              <a:rPr lang="it-IT" sz="1800" dirty="0"/>
              <a:t>Necessità di modellare due tipologie diverse di sale, quella dell’Utente “ normale ” e quella dell’Utente Proprietario, caratterizzata da funzionalità aggiuntive, permesse solo a quest’ultimo. </a:t>
            </a:r>
          </a:p>
          <a:p>
            <a:pPr>
              <a:buNone/>
            </a:pPr>
            <a:r>
              <a:rPr lang="it-IT" sz="2000" dirty="0"/>
              <a:t>Soluzione  :</a:t>
            </a:r>
          </a:p>
          <a:p>
            <a:pPr>
              <a:buNone/>
            </a:pPr>
            <a:r>
              <a:rPr lang="it-IT" sz="1800" dirty="0"/>
              <a:t>Per risolvere questo problema abbiamo convertito l’inter-faccia originale di Sala nell’in-</a:t>
            </a:r>
            <a:r>
              <a:rPr lang="it-IT" sz="1800" dirty="0" err="1"/>
              <a:t>terfaccia</a:t>
            </a:r>
            <a:r>
              <a:rPr lang="it-IT" sz="1800" dirty="0"/>
              <a:t> diversa di Sala Pro-</a:t>
            </a:r>
            <a:r>
              <a:rPr lang="it-IT" sz="1800" dirty="0" err="1"/>
              <a:t>prietario</a:t>
            </a:r>
            <a:r>
              <a:rPr lang="it-IT" sz="1800" dirty="0"/>
              <a:t> in modo da riutilizzare la prima e inserire le </a:t>
            </a:r>
            <a:r>
              <a:rPr lang="it-IT" sz="1800" dirty="0" err="1"/>
              <a:t>funzio-nalità</a:t>
            </a:r>
            <a:r>
              <a:rPr lang="it-IT" sz="1800" dirty="0"/>
              <a:t>  aggiuntive.</a:t>
            </a:r>
          </a:p>
          <a:p>
            <a:pPr>
              <a:buNone/>
            </a:pPr>
            <a:endParaRPr lang="it-IT" sz="1800" dirty="0"/>
          </a:p>
        </p:txBody>
      </p:sp>
    </p:spTree>
    <p:extLst>
      <p:ext uri="{BB962C8B-B14F-4D97-AF65-F5344CB8AC3E}">
        <p14:creationId xmlns:p14="http://schemas.microsoft.com/office/powerpoint/2010/main" val="328546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500"/>
                                        <p:tgtEl>
                                          <p:spTgt spid="10">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Effect transition="in" filter="fade">
                                      <p:cBhvr>
                                        <p:cTn id="18" dur="500"/>
                                        <p:tgtEl>
                                          <p:spTgt spid="10">
                                            <p:txEl>
                                              <p:pRg st="2" end="2"/>
                                            </p:txEl>
                                          </p:spTgt>
                                        </p:tgtEl>
                                      </p:cBhvr>
                                    </p:animEffect>
                                    <p:anim calcmode="lin" valueType="num">
                                      <p:cBhvr>
                                        <p:cTn id="19"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fade">
                                      <p:cBhvr>
                                        <p:cTn id="24" dur="5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4.16667E-6 3.7037E-6 L -0.31615 -0.00278 " pathEditMode="relative" rAng="0" ptsTypes="AA">
                                      <p:cBhvr>
                                        <p:cTn id="28" dur="2000" fill="hold"/>
                                        <p:tgtEl>
                                          <p:spTgt spid="10">
                                            <p:txEl>
                                              <p:pRg st="0" end="0"/>
                                            </p:txEl>
                                          </p:spTgt>
                                        </p:tgtEl>
                                        <p:attrNameLst>
                                          <p:attrName>ppt_x</p:attrName>
                                          <p:attrName>ppt_y</p:attrName>
                                        </p:attrNameLst>
                                      </p:cBhvr>
                                      <p:rCtr x="-15816" y="-139"/>
                                    </p:animMotion>
                                  </p:childTnLst>
                                </p:cTn>
                              </p:par>
                              <p:par>
                                <p:cTn id="29" presetID="42" presetClass="path" presetSubtype="0" accel="50000" decel="50000" fill="hold" grpId="0" nodeType="withEffect">
                                  <p:stCondLst>
                                    <p:cond delay="0"/>
                                  </p:stCondLst>
                                  <p:childTnLst>
                                    <p:animMotion origin="layout" path="M -4.72222E-6 -4.81481E-6 L -0.31753 -0.00324 " pathEditMode="relative" rAng="0" ptsTypes="AA">
                                      <p:cBhvr>
                                        <p:cTn id="30" dur="2000" fill="hold"/>
                                        <p:tgtEl>
                                          <p:spTgt spid="10">
                                            <p:txEl>
                                              <p:pRg st="1" end="1"/>
                                            </p:txEl>
                                          </p:spTgt>
                                        </p:tgtEl>
                                        <p:attrNameLst>
                                          <p:attrName>ppt_x</p:attrName>
                                          <p:attrName>ppt_y</p:attrName>
                                        </p:attrNameLst>
                                      </p:cBhvr>
                                      <p:rCtr x="-15885" y="-162"/>
                                    </p:animMotion>
                                  </p:childTnLst>
                                </p:cTn>
                              </p:par>
                              <p:par>
                                <p:cTn id="31" presetID="42" presetClass="path" presetSubtype="0" accel="50000" decel="50000" fill="hold" grpId="0" nodeType="withEffect">
                                  <p:stCondLst>
                                    <p:cond delay="0"/>
                                  </p:stCondLst>
                                  <p:childTnLst>
                                    <p:animMotion origin="layout" path="M 3.33333E-6 3.7037E-6 L -0.31667 3.7037E-6 " pathEditMode="relative" rAng="0" ptsTypes="AA">
                                      <p:cBhvr>
                                        <p:cTn id="32" dur="2000" fill="hold"/>
                                        <p:tgtEl>
                                          <p:spTgt spid="10">
                                            <p:txEl>
                                              <p:pRg st="2" end="2"/>
                                            </p:txEl>
                                          </p:spTgt>
                                        </p:tgtEl>
                                        <p:attrNameLst>
                                          <p:attrName>ppt_x</p:attrName>
                                          <p:attrName>ppt_y</p:attrName>
                                        </p:attrNameLst>
                                      </p:cBhvr>
                                      <p:rCtr x="-15833" y="0"/>
                                    </p:animMotion>
                                  </p:childTnLst>
                                </p:cTn>
                              </p:par>
                              <p:par>
                                <p:cTn id="33" presetID="42" presetClass="path" presetSubtype="0" accel="50000" decel="50000" fill="hold" grpId="0" nodeType="withEffect">
                                  <p:stCondLst>
                                    <p:cond delay="0"/>
                                  </p:stCondLst>
                                  <p:childTnLst>
                                    <p:animMotion origin="layout" path="M 4.44444E-6 2.22222E-6 L -0.31268 0.00324 " pathEditMode="relative" rAng="0" ptsTypes="AA">
                                      <p:cBhvr>
                                        <p:cTn id="34" dur="2000" fill="hold"/>
                                        <p:tgtEl>
                                          <p:spTgt spid="10">
                                            <p:txEl>
                                              <p:pRg st="3" end="3"/>
                                            </p:txEl>
                                          </p:spTgt>
                                        </p:tgtEl>
                                        <p:attrNameLst>
                                          <p:attrName>ppt_x</p:attrName>
                                          <p:attrName>ppt_y</p:attrName>
                                        </p:attrNameLst>
                                      </p:cBhvr>
                                      <p:rCtr x="-15642" y="162"/>
                                    </p:animMotion>
                                  </p:childTnLst>
                                </p:cTn>
                              </p:par>
                              <p:par>
                                <p:cTn id="35" presetID="42" presetClass="exit" presetSubtype="0" fill="hold" nodeType="withEffect">
                                  <p:stCondLst>
                                    <p:cond delay="0"/>
                                  </p:stCondLst>
                                  <p:childTnLst>
                                    <p:animEffect transition="out" filter="fade">
                                      <p:cBhvr>
                                        <p:cTn id="36" dur="1000"/>
                                        <p:tgtEl>
                                          <p:spTgt spid="5"/>
                                        </p:tgtEl>
                                      </p:cBhvr>
                                    </p:animEffect>
                                    <p:anim calcmode="lin" valueType="num">
                                      <p:cBhvr>
                                        <p:cTn id="37" dur="1000"/>
                                        <p:tgtEl>
                                          <p:spTgt spid="5"/>
                                        </p:tgtEl>
                                        <p:attrNameLst>
                                          <p:attrName>ppt_x</p:attrName>
                                        </p:attrNameLst>
                                      </p:cBhvr>
                                      <p:tavLst>
                                        <p:tav tm="0">
                                          <p:val>
                                            <p:strVal val="ppt_x"/>
                                          </p:val>
                                        </p:tav>
                                        <p:tav tm="100000">
                                          <p:val>
                                            <p:strVal val="ppt_x"/>
                                          </p:val>
                                        </p:tav>
                                      </p:tavLst>
                                    </p:anim>
                                    <p:anim calcmode="lin" valueType="num">
                                      <p:cBhvr>
                                        <p:cTn id="38" dur="1000"/>
                                        <p:tgtEl>
                                          <p:spTgt spid="5"/>
                                        </p:tgtEl>
                                        <p:attrNameLst>
                                          <p:attrName>ppt_y</p:attrName>
                                        </p:attrNameLst>
                                      </p:cBhvr>
                                      <p:tavLst>
                                        <p:tav tm="0">
                                          <p:val>
                                            <p:strVal val="ppt_y"/>
                                          </p:val>
                                        </p:tav>
                                        <p:tav tm="100000">
                                          <p:val>
                                            <p:strVal val="ppt_y+.1"/>
                                          </p:val>
                                        </p:tav>
                                      </p:tavLst>
                                    </p:anim>
                                    <p:set>
                                      <p:cBhvr>
                                        <p:cTn id="39" dur="1" fill="hold">
                                          <p:stCondLst>
                                            <p:cond delay="999"/>
                                          </p:stCondLst>
                                        </p:cTn>
                                        <p:tgtEl>
                                          <p:spTgt spid="5"/>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7"/>
                                        </p:tgtEl>
                                      </p:cBhvr>
                                    </p:animEffect>
                                    <p:anim calcmode="lin" valueType="num">
                                      <p:cBhvr>
                                        <p:cTn id="42" dur="1000"/>
                                        <p:tgtEl>
                                          <p:spTgt spid="7"/>
                                        </p:tgtEl>
                                        <p:attrNameLst>
                                          <p:attrName>ppt_x</p:attrName>
                                        </p:attrNameLst>
                                      </p:cBhvr>
                                      <p:tavLst>
                                        <p:tav tm="0">
                                          <p:val>
                                            <p:strVal val="ppt_x"/>
                                          </p:val>
                                        </p:tav>
                                        <p:tav tm="100000">
                                          <p:val>
                                            <p:strVal val="ppt_x"/>
                                          </p:val>
                                        </p:tav>
                                      </p:tavLst>
                                    </p:anim>
                                    <p:anim calcmode="lin" valueType="num">
                                      <p:cBhvr>
                                        <p:cTn id="43" dur="1000"/>
                                        <p:tgtEl>
                                          <p:spTgt spid="7"/>
                                        </p:tgtEl>
                                        <p:attrNameLst>
                                          <p:attrName>ppt_y</p:attrName>
                                        </p:attrNameLst>
                                      </p:cBhvr>
                                      <p:tavLst>
                                        <p:tav tm="0">
                                          <p:val>
                                            <p:strVal val="ppt_y"/>
                                          </p:val>
                                        </p:tav>
                                        <p:tav tm="100000">
                                          <p:val>
                                            <p:strVal val="ppt_y+.1"/>
                                          </p:val>
                                        </p:tav>
                                      </p:tavLst>
                                    </p:anim>
                                    <p:set>
                                      <p:cBhvr>
                                        <p:cTn id="44" dur="1" fill="hold">
                                          <p:stCondLst>
                                            <p:cond delay="9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a:extLst>
              <a:ext uri="{FF2B5EF4-FFF2-40B4-BE49-F238E27FC236}">
                <a16:creationId xmlns:a16="http://schemas.microsoft.com/office/drawing/2014/main" id="{238C80E4-77C0-46F1-A851-33B2CB9E95E5}"/>
              </a:ext>
            </a:extLst>
          </p:cNvPr>
          <p:cNvSpPr txBox="1">
            <a:spLocks/>
          </p:cNvSpPr>
          <p:nvPr/>
        </p:nvSpPr>
        <p:spPr>
          <a:xfrm>
            <a:off x="685798" y="410328"/>
            <a:ext cx="7772400" cy="642408"/>
          </a:xfrm>
          <a:prstGeom prst="rect">
            <a:avLst/>
          </a:prstGeom>
        </p:spPr>
        <p:txBody>
          <a:bodyPr/>
          <a:lstStyle>
            <a:lvl1pPr algn="l" rtl="0" eaLnBrk="1" latinLnBrk="0" hangingPunct="1">
              <a:spcBef>
                <a:spcPct val="0"/>
              </a:spcBef>
              <a:buNone/>
              <a:defRPr kumimoji="0" sz="4000" kern="1200" spc="-100" baseline="0">
                <a:solidFill>
                  <a:schemeClr val="tx2">
                    <a:satMod val="200000"/>
                  </a:schemeClr>
                </a:solidFill>
                <a:latin typeface="+mj-lt"/>
                <a:ea typeface="+mj-ea"/>
                <a:cs typeface="+mj-cs"/>
              </a:defRPr>
            </a:lvl1pPr>
            <a:extLst/>
          </a:lstStyle>
          <a:p>
            <a:pPr algn="ctr"/>
            <a:r>
              <a:rPr lang="it-IT" sz="3600" dirty="0">
                <a:latin typeface="Microsoft PhagsPa" pitchFamily="34" charset="0"/>
              </a:rPr>
              <a:t>Pattern Adapter</a:t>
            </a:r>
          </a:p>
        </p:txBody>
      </p:sp>
      <p:pic>
        <p:nvPicPr>
          <p:cNvPr id="5" name="Immagine 4" descr="Immagine che contiene persona, donna, tenendo, racchetta&#10;&#10;Descrizione generata automaticamente">
            <a:extLst>
              <a:ext uri="{FF2B5EF4-FFF2-40B4-BE49-F238E27FC236}">
                <a16:creationId xmlns:a16="http://schemas.microsoft.com/office/drawing/2014/main" id="{DDD17F1A-AA48-4418-BC79-D1CCB0BEBE2D}"/>
              </a:ext>
            </a:extLst>
          </p:cNvPr>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612576" y="1919546"/>
            <a:ext cx="3553006" cy="4938454"/>
          </a:xfrm>
          <a:prstGeom prst="rect">
            <a:avLst/>
          </a:prstGeom>
        </p:spPr>
      </p:pic>
      <p:pic>
        <p:nvPicPr>
          <p:cNvPr id="7" name="Immagine 6" descr="Immagine che contiene persona, giallo, uomo, tenendo&#10;&#10;Descrizione generata automaticamente">
            <a:extLst>
              <a:ext uri="{FF2B5EF4-FFF2-40B4-BE49-F238E27FC236}">
                <a16:creationId xmlns:a16="http://schemas.microsoft.com/office/drawing/2014/main" id="{A8EDFD0A-49AE-46FB-8A12-1CA61A1CB5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35056" y="1687508"/>
            <a:ext cx="3703488" cy="5170491"/>
          </a:xfrm>
          <a:prstGeom prst="rect">
            <a:avLst/>
          </a:prstGeom>
        </p:spPr>
      </p:pic>
      <p:sp>
        <p:nvSpPr>
          <p:cNvPr id="10" name="Segnaposto contenuto 2">
            <a:extLst>
              <a:ext uri="{FF2B5EF4-FFF2-40B4-BE49-F238E27FC236}">
                <a16:creationId xmlns:a16="http://schemas.microsoft.com/office/drawing/2014/main" id="{A2541561-ABEF-49F5-AA20-5CDEA60B5A97}"/>
              </a:ext>
            </a:extLst>
          </p:cNvPr>
          <p:cNvSpPr txBox="1">
            <a:spLocks/>
          </p:cNvSpPr>
          <p:nvPr/>
        </p:nvSpPr>
        <p:spPr>
          <a:xfrm>
            <a:off x="2795495" y="1232756"/>
            <a:ext cx="3553006" cy="5076564"/>
          </a:xfrm>
          <a:prstGeom prst="rect">
            <a:avLst/>
          </a:prstGeom>
        </p:spPr>
        <p:txBody>
          <a:bodyPr>
            <a:noAutofit/>
          </a:bodyPr>
          <a:lstStyle>
            <a:lvl1pPr marL="411480" indent="-342900" algn="l" rtl="0" eaLnBrk="1" latinLnBrk="0" hangingPunct="1">
              <a:spcBef>
                <a:spcPts val="700"/>
              </a:spcBef>
              <a:buClr>
                <a:schemeClr val="tx2"/>
              </a:buClr>
              <a:buSzPct val="95000"/>
              <a:buFont typeface="Wingdings"/>
              <a:buChar char=""/>
              <a:defRPr kumimoji="0" sz="3000" kern="1200">
                <a:solidFill>
                  <a:schemeClr val="tx1"/>
                </a:solidFill>
                <a:latin typeface="+mn-lt"/>
                <a:ea typeface="+mn-ea"/>
                <a:cs typeface="+mn-cs"/>
              </a:defRPr>
            </a:lvl1pPr>
            <a:lvl2pPr marL="740664" indent="-285750" algn="l" rtl="0" eaLnBrk="1" latinLnBrk="0" hangingPunct="1">
              <a:spcBef>
                <a:spcPct val="20000"/>
              </a:spcBef>
              <a:buClr>
                <a:schemeClr val="accent2"/>
              </a:buClr>
              <a:buSzPct val="90000"/>
              <a:buFont typeface="Wingdings"/>
              <a:buChar char=""/>
              <a:defRPr kumimoji="0" sz="2600" kern="1200">
                <a:solidFill>
                  <a:schemeClr val="tx1"/>
                </a:solidFill>
                <a:latin typeface="+mn-lt"/>
                <a:ea typeface="+mn-ea"/>
                <a:cs typeface="+mn-cs"/>
              </a:defRPr>
            </a:lvl2pPr>
            <a:lvl3pPr marL="996696" indent="-228600" algn="l" rtl="0" eaLnBrk="1" latinLnBrk="0" hangingPunct="1">
              <a:spcBef>
                <a:spcPct val="20000"/>
              </a:spcBef>
              <a:buClr>
                <a:schemeClr val="accent2"/>
              </a:buClr>
              <a:buFont typeface="Wingdings 2"/>
              <a:buChar char=""/>
              <a:defRPr kumimoji="0" sz="2400" kern="1200">
                <a:solidFill>
                  <a:schemeClr val="tx1"/>
                </a:solidFill>
                <a:latin typeface="+mn-lt"/>
                <a:ea typeface="+mn-ea"/>
                <a:cs typeface="+mn-cs"/>
              </a:defRPr>
            </a:lvl3pPr>
            <a:lvl4pPr marL="1261872" indent="-228600" algn="l" rtl="0" eaLnBrk="1" latinLnBrk="0" hangingPunct="1">
              <a:spcBef>
                <a:spcPct val="20000"/>
              </a:spcBef>
              <a:buClr>
                <a:schemeClr val="accent3"/>
              </a:buClr>
              <a:buFont typeface="Wingdings 3"/>
              <a:buChar char=""/>
              <a:defRPr kumimoji="0" sz="2200" kern="1200">
                <a:solidFill>
                  <a:schemeClr val="tx1"/>
                </a:solidFill>
                <a:latin typeface="+mn-lt"/>
                <a:ea typeface="+mn-ea"/>
                <a:cs typeface="+mn-cs"/>
              </a:defRPr>
            </a:lvl4pPr>
            <a:lvl5pPr marL="1481328" indent="-210312" algn="l" rtl="0" eaLnBrk="1" latinLnBrk="0" hangingPunct="1">
              <a:spcBef>
                <a:spcPct val="20000"/>
              </a:spcBef>
              <a:buClr>
                <a:schemeClr val="accent3"/>
              </a:buClr>
              <a:buFont typeface="Wingdings 2"/>
              <a:buChar char=""/>
              <a:defRPr kumimoji="0" sz="2000" kern="1200">
                <a:solidFill>
                  <a:schemeClr val="tx1"/>
                </a:solidFill>
                <a:latin typeface="+mn-lt"/>
                <a:ea typeface="+mn-ea"/>
                <a:cs typeface="+mn-cs"/>
              </a:defRPr>
            </a:lvl5pPr>
            <a:lvl6pPr marL="1709928" indent="-210312" algn="l" rtl="0" eaLnBrk="1" latinLnBrk="0" hangingPunct="1">
              <a:spcBef>
                <a:spcPct val="20000"/>
              </a:spcBef>
              <a:buClr>
                <a:schemeClr val="accent3"/>
              </a:buClr>
              <a:buFont typeface="Wingdings 2"/>
              <a:buChar char=""/>
              <a:defRPr kumimoji="0" sz="1800" kern="1200">
                <a:solidFill>
                  <a:schemeClr val="tx1"/>
                </a:solidFill>
                <a:latin typeface="+mn-lt"/>
                <a:ea typeface="+mn-ea"/>
                <a:cs typeface="+mn-cs"/>
              </a:defRPr>
            </a:lvl6pPr>
            <a:lvl7pPr marL="1901952"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7pPr>
            <a:lvl8pPr marL="2093976"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8pPr>
            <a:lvl9pPr marL="2286000" indent="-182880" algn="l" rtl="0" eaLnBrk="1" latinLnBrk="0" hangingPunct="1">
              <a:spcBef>
                <a:spcPct val="20000"/>
              </a:spcBef>
              <a:buClr>
                <a:schemeClr val="accent4"/>
              </a:buClr>
              <a:buFont typeface="Wingdings 2"/>
              <a:buChar char=""/>
              <a:defRPr kumimoji="0" sz="1600" kern="1200">
                <a:solidFill>
                  <a:schemeClr val="tx1"/>
                </a:solidFill>
                <a:latin typeface="+mn-lt"/>
                <a:ea typeface="+mn-ea"/>
                <a:cs typeface="+mn-cs"/>
              </a:defRPr>
            </a:lvl9pPr>
            <a:extLst/>
          </a:lstStyle>
          <a:p>
            <a:pPr>
              <a:buNone/>
            </a:pPr>
            <a:r>
              <a:rPr lang="it-IT" sz="2000" dirty="0"/>
              <a:t>Problema  :</a:t>
            </a:r>
          </a:p>
          <a:p>
            <a:pPr>
              <a:buNone/>
            </a:pPr>
            <a:r>
              <a:rPr lang="it-IT" sz="1800" dirty="0"/>
              <a:t>Necessità di modellare due tipologie diverse di sale, quella dell’Utente “ normale ” e quella dell’Utente Proprietario, caratterizzata da funzionalità aggiuntive, permesse solo a quest’ultimo. </a:t>
            </a:r>
          </a:p>
          <a:p>
            <a:pPr>
              <a:buNone/>
            </a:pPr>
            <a:r>
              <a:rPr lang="it-IT" sz="2000" dirty="0"/>
              <a:t>Soluzione  :</a:t>
            </a:r>
          </a:p>
          <a:p>
            <a:pPr>
              <a:buNone/>
            </a:pPr>
            <a:r>
              <a:rPr lang="it-IT" sz="1800" dirty="0"/>
              <a:t>Per risolvere questo problema abbiamo convertito l’inter-faccia originale di Sala nell’in-</a:t>
            </a:r>
            <a:r>
              <a:rPr lang="it-IT" sz="1800" dirty="0" err="1"/>
              <a:t>terfaccia</a:t>
            </a:r>
            <a:r>
              <a:rPr lang="it-IT" sz="1800" dirty="0"/>
              <a:t> diversa di Sala Pro-</a:t>
            </a:r>
            <a:r>
              <a:rPr lang="it-IT" sz="1800" dirty="0" err="1"/>
              <a:t>prietario</a:t>
            </a:r>
            <a:r>
              <a:rPr lang="it-IT" sz="1800" dirty="0"/>
              <a:t> in modo da riutilizzare la prima e inserire le </a:t>
            </a:r>
            <a:r>
              <a:rPr lang="it-IT" sz="1800" dirty="0" err="1"/>
              <a:t>funzio-nalità</a:t>
            </a:r>
            <a:r>
              <a:rPr lang="it-IT" sz="1800" dirty="0"/>
              <a:t>  aggiuntive.</a:t>
            </a:r>
          </a:p>
          <a:p>
            <a:pPr>
              <a:buNone/>
            </a:pPr>
            <a:endParaRPr lang="it-IT" sz="1800" dirty="0"/>
          </a:p>
        </p:txBody>
      </p:sp>
      <p:pic>
        <p:nvPicPr>
          <p:cNvPr id="8" name="Picture 9" descr="C:\Users\enrico\Desktop\adapter.png">
            <a:extLst>
              <a:ext uri="{FF2B5EF4-FFF2-40B4-BE49-F238E27FC236}">
                <a16:creationId xmlns:a16="http://schemas.microsoft.com/office/drawing/2014/main" id="{5C01111F-20EE-4AE6-8BCD-1B77E8070A3E}"/>
              </a:ext>
            </a:extLst>
          </p:cNvPr>
          <p:cNvPicPr>
            <a:picLocks noChangeAspect="1" noChangeArrowheads="1"/>
          </p:cNvPicPr>
          <p:nvPr/>
        </p:nvPicPr>
        <p:blipFill>
          <a:blip r:embed="rId4" cstate="print"/>
          <a:srcRect/>
          <a:stretch>
            <a:fillRect/>
          </a:stretch>
        </p:blipFill>
        <p:spPr bwMode="auto">
          <a:xfrm>
            <a:off x="3704760" y="1200208"/>
            <a:ext cx="5287482" cy="5141659"/>
          </a:xfrm>
          <a:prstGeom prst="rect">
            <a:avLst/>
          </a:prstGeom>
          <a:ln w="38100" cap="sq">
            <a:solidFill>
              <a:schemeClr val="tx1"/>
            </a:solidFill>
            <a:prstDash val="solid"/>
            <a:miter lim="800000"/>
          </a:ln>
          <a:effectLst/>
        </p:spPr>
      </p:pic>
    </p:spTree>
    <p:extLst>
      <p:ext uri="{BB962C8B-B14F-4D97-AF65-F5344CB8AC3E}">
        <p14:creationId xmlns:p14="http://schemas.microsoft.com/office/powerpoint/2010/main" val="2107664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500"/>
                                        <p:tgtEl>
                                          <p:spTgt spid="10">
                                            <p:txEl>
                                              <p:pRg st="0" end="0"/>
                                            </p:txEl>
                                          </p:spTgt>
                                        </p:tgtEl>
                                      </p:cBhvr>
                                    </p:animEffect>
                                    <p:anim calcmode="lin" valueType="num">
                                      <p:cBhvr>
                                        <p:cTn id="8" dur="5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5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10">
                                            <p:txEl>
                                              <p:pRg st="1" end="1"/>
                                            </p:txEl>
                                          </p:spTgt>
                                        </p:tgtEl>
                                        <p:attrNameLst>
                                          <p:attrName>style.visibility</p:attrName>
                                        </p:attrNameLst>
                                      </p:cBhvr>
                                      <p:to>
                                        <p:strVal val="visible"/>
                                      </p:to>
                                    </p:set>
                                    <p:animEffect transition="in" filter="fade">
                                      <p:cBhvr>
                                        <p:cTn id="13" dur="500"/>
                                        <p:tgtEl>
                                          <p:spTgt spid="10">
                                            <p:txEl>
                                              <p:pRg st="1" end="1"/>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42" presetClass="entr" presetSubtype="0" fill="hold" nodeType="clickEffect">
                                  <p:stCondLst>
                                    <p:cond delay="0"/>
                                  </p:stCondLst>
                                  <p:childTnLst>
                                    <p:set>
                                      <p:cBhvr>
                                        <p:cTn id="17" dur="1" fill="hold">
                                          <p:stCondLst>
                                            <p:cond delay="0"/>
                                          </p:stCondLst>
                                        </p:cTn>
                                        <p:tgtEl>
                                          <p:spTgt spid="10">
                                            <p:txEl>
                                              <p:pRg st="2" end="2"/>
                                            </p:txEl>
                                          </p:spTgt>
                                        </p:tgtEl>
                                        <p:attrNameLst>
                                          <p:attrName>style.visibility</p:attrName>
                                        </p:attrNameLst>
                                      </p:cBhvr>
                                      <p:to>
                                        <p:strVal val="visible"/>
                                      </p:to>
                                    </p:set>
                                    <p:animEffect transition="in" filter="fade">
                                      <p:cBhvr>
                                        <p:cTn id="18" dur="500"/>
                                        <p:tgtEl>
                                          <p:spTgt spid="10">
                                            <p:txEl>
                                              <p:pRg st="2" end="2"/>
                                            </p:txEl>
                                          </p:spTgt>
                                        </p:tgtEl>
                                      </p:cBhvr>
                                    </p:animEffect>
                                    <p:anim calcmode="lin" valueType="num">
                                      <p:cBhvr>
                                        <p:cTn id="19" dur="5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0" dur="5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par>
                          <p:cTn id="21" fill="hold">
                            <p:stCondLst>
                              <p:cond delay="500"/>
                            </p:stCondLst>
                            <p:childTnLst>
                              <p:par>
                                <p:cTn id="22" presetID="10" presetClass="entr" presetSubtype="0" fill="hold" nodeType="afterEffect">
                                  <p:stCondLst>
                                    <p:cond delay="0"/>
                                  </p:stCondLst>
                                  <p:childTnLst>
                                    <p:set>
                                      <p:cBhvr>
                                        <p:cTn id="23" dur="1" fill="hold">
                                          <p:stCondLst>
                                            <p:cond delay="0"/>
                                          </p:stCondLst>
                                        </p:cTn>
                                        <p:tgtEl>
                                          <p:spTgt spid="10">
                                            <p:txEl>
                                              <p:pRg st="3" end="3"/>
                                            </p:txEl>
                                          </p:spTgt>
                                        </p:tgtEl>
                                        <p:attrNameLst>
                                          <p:attrName>style.visibility</p:attrName>
                                        </p:attrNameLst>
                                      </p:cBhvr>
                                      <p:to>
                                        <p:strVal val="visible"/>
                                      </p:to>
                                    </p:set>
                                    <p:animEffect transition="in" filter="fade">
                                      <p:cBhvr>
                                        <p:cTn id="24" dur="500"/>
                                        <p:tgtEl>
                                          <p:spTgt spid="10">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grpId="0" nodeType="clickEffect">
                                  <p:stCondLst>
                                    <p:cond delay="0"/>
                                  </p:stCondLst>
                                  <p:childTnLst>
                                    <p:animMotion origin="layout" path="M 4.16667E-6 3.7037E-6 L -0.31615 -0.00278 " pathEditMode="relative" rAng="0" ptsTypes="AA">
                                      <p:cBhvr>
                                        <p:cTn id="28" dur="2000" fill="hold"/>
                                        <p:tgtEl>
                                          <p:spTgt spid="10">
                                            <p:txEl>
                                              <p:pRg st="0" end="0"/>
                                            </p:txEl>
                                          </p:spTgt>
                                        </p:tgtEl>
                                        <p:attrNameLst>
                                          <p:attrName>ppt_x</p:attrName>
                                          <p:attrName>ppt_y</p:attrName>
                                        </p:attrNameLst>
                                      </p:cBhvr>
                                      <p:rCtr x="-15816" y="-139"/>
                                    </p:animMotion>
                                  </p:childTnLst>
                                </p:cTn>
                              </p:par>
                              <p:par>
                                <p:cTn id="29" presetID="42" presetClass="path" presetSubtype="0" accel="50000" decel="50000" fill="hold" grpId="0" nodeType="withEffect">
                                  <p:stCondLst>
                                    <p:cond delay="0"/>
                                  </p:stCondLst>
                                  <p:childTnLst>
                                    <p:animMotion origin="layout" path="M -4.72222E-6 -4.81481E-6 L -0.31753 -0.00324 " pathEditMode="relative" rAng="0" ptsTypes="AA">
                                      <p:cBhvr>
                                        <p:cTn id="30" dur="2000" fill="hold"/>
                                        <p:tgtEl>
                                          <p:spTgt spid="10">
                                            <p:txEl>
                                              <p:pRg st="1" end="1"/>
                                            </p:txEl>
                                          </p:spTgt>
                                        </p:tgtEl>
                                        <p:attrNameLst>
                                          <p:attrName>ppt_x</p:attrName>
                                          <p:attrName>ppt_y</p:attrName>
                                        </p:attrNameLst>
                                      </p:cBhvr>
                                      <p:rCtr x="-15885" y="-162"/>
                                    </p:animMotion>
                                  </p:childTnLst>
                                </p:cTn>
                              </p:par>
                              <p:par>
                                <p:cTn id="31" presetID="42" presetClass="path" presetSubtype="0" accel="50000" decel="50000" fill="hold" grpId="0" nodeType="withEffect">
                                  <p:stCondLst>
                                    <p:cond delay="0"/>
                                  </p:stCondLst>
                                  <p:childTnLst>
                                    <p:animMotion origin="layout" path="M 3.33333E-6 3.7037E-6 L -0.31667 3.7037E-6 " pathEditMode="relative" rAng="0" ptsTypes="AA">
                                      <p:cBhvr>
                                        <p:cTn id="32" dur="2000" fill="hold"/>
                                        <p:tgtEl>
                                          <p:spTgt spid="10">
                                            <p:txEl>
                                              <p:pRg st="2" end="2"/>
                                            </p:txEl>
                                          </p:spTgt>
                                        </p:tgtEl>
                                        <p:attrNameLst>
                                          <p:attrName>ppt_x</p:attrName>
                                          <p:attrName>ppt_y</p:attrName>
                                        </p:attrNameLst>
                                      </p:cBhvr>
                                      <p:rCtr x="-15833" y="0"/>
                                    </p:animMotion>
                                  </p:childTnLst>
                                </p:cTn>
                              </p:par>
                              <p:par>
                                <p:cTn id="33" presetID="42" presetClass="path" presetSubtype="0" accel="50000" decel="50000" fill="hold" grpId="0" nodeType="withEffect">
                                  <p:stCondLst>
                                    <p:cond delay="0"/>
                                  </p:stCondLst>
                                  <p:childTnLst>
                                    <p:animMotion origin="layout" path="M 4.44444E-6 2.22222E-6 L -0.31268 0.00324 " pathEditMode="relative" rAng="0" ptsTypes="AA">
                                      <p:cBhvr>
                                        <p:cTn id="34" dur="2000" fill="hold"/>
                                        <p:tgtEl>
                                          <p:spTgt spid="10">
                                            <p:txEl>
                                              <p:pRg st="3" end="3"/>
                                            </p:txEl>
                                          </p:spTgt>
                                        </p:tgtEl>
                                        <p:attrNameLst>
                                          <p:attrName>ppt_x</p:attrName>
                                          <p:attrName>ppt_y</p:attrName>
                                        </p:attrNameLst>
                                      </p:cBhvr>
                                      <p:rCtr x="-15642" y="162"/>
                                    </p:animMotion>
                                  </p:childTnLst>
                                </p:cTn>
                              </p:par>
                              <p:par>
                                <p:cTn id="35" presetID="42" presetClass="exit" presetSubtype="0" fill="hold" nodeType="withEffect">
                                  <p:stCondLst>
                                    <p:cond delay="0"/>
                                  </p:stCondLst>
                                  <p:childTnLst>
                                    <p:animEffect transition="out" filter="fade">
                                      <p:cBhvr>
                                        <p:cTn id="36" dur="1000"/>
                                        <p:tgtEl>
                                          <p:spTgt spid="5"/>
                                        </p:tgtEl>
                                      </p:cBhvr>
                                    </p:animEffect>
                                    <p:anim calcmode="lin" valueType="num">
                                      <p:cBhvr>
                                        <p:cTn id="37" dur="1000"/>
                                        <p:tgtEl>
                                          <p:spTgt spid="5"/>
                                        </p:tgtEl>
                                        <p:attrNameLst>
                                          <p:attrName>ppt_x</p:attrName>
                                        </p:attrNameLst>
                                      </p:cBhvr>
                                      <p:tavLst>
                                        <p:tav tm="0">
                                          <p:val>
                                            <p:strVal val="ppt_x"/>
                                          </p:val>
                                        </p:tav>
                                        <p:tav tm="100000">
                                          <p:val>
                                            <p:strVal val="ppt_x"/>
                                          </p:val>
                                        </p:tav>
                                      </p:tavLst>
                                    </p:anim>
                                    <p:anim calcmode="lin" valueType="num">
                                      <p:cBhvr>
                                        <p:cTn id="38" dur="1000"/>
                                        <p:tgtEl>
                                          <p:spTgt spid="5"/>
                                        </p:tgtEl>
                                        <p:attrNameLst>
                                          <p:attrName>ppt_y</p:attrName>
                                        </p:attrNameLst>
                                      </p:cBhvr>
                                      <p:tavLst>
                                        <p:tav tm="0">
                                          <p:val>
                                            <p:strVal val="ppt_y"/>
                                          </p:val>
                                        </p:tav>
                                        <p:tav tm="100000">
                                          <p:val>
                                            <p:strVal val="ppt_y+.1"/>
                                          </p:val>
                                        </p:tav>
                                      </p:tavLst>
                                    </p:anim>
                                    <p:set>
                                      <p:cBhvr>
                                        <p:cTn id="39" dur="1" fill="hold">
                                          <p:stCondLst>
                                            <p:cond delay="999"/>
                                          </p:stCondLst>
                                        </p:cTn>
                                        <p:tgtEl>
                                          <p:spTgt spid="5"/>
                                        </p:tgtEl>
                                        <p:attrNameLst>
                                          <p:attrName>style.visibility</p:attrName>
                                        </p:attrNameLst>
                                      </p:cBhvr>
                                      <p:to>
                                        <p:strVal val="hidden"/>
                                      </p:to>
                                    </p:set>
                                  </p:childTnLst>
                                </p:cTn>
                              </p:par>
                              <p:par>
                                <p:cTn id="40" presetID="42" presetClass="exit" presetSubtype="0" fill="hold" nodeType="withEffect">
                                  <p:stCondLst>
                                    <p:cond delay="0"/>
                                  </p:stCondLst>
                                  <p:childTnLst>
                                    <p:animEffect transition="out" filter="fade">
                                      <p:cBhvr>
                                        <p:cTn id="41" dur="1000"/>
                                        <p:tgtEl>
                                          <p:spTgt spid="7"/>
                                        </p:tgtEl>
                                      </p:cBhvr>
                                    </p:animEffect>
                                    <p:anim calcmode="lin" valueType="num">
                                      <p:cBhvr>
                                        <p:cTn id="42" dur="1000"/>
                                        <p:tgtEl>
                                          <p:spTgt spid="7"/>
                                        </p:tgtEl>
                                        <p:attrNameLst>
                                          <p:attrName>ppt_x</p:attrName>
                                        </p:attrNameLst>
                                      </p:cBhvr>
                                      <p:tavLst>
                                        <p:tav tm="0">
                                          <p:val>
                                            <p:strVal val="ppt_x"/>
                                          </p:val>
                                        </p:tav>
                                        <p:tav tm="100000">
                                          <p:val>
                                            <p:strVal val="ppt_x"/>
                                          </p:val>
                                        </p:tav>
                                      </p:tavLst>
                                    </p:anim>
                                    <p:anim calcmode="lin" valueType="num">
                                      <p:cBhvr>
                                        <p:cTn id="43" dur="1000"/>
                                        <p:tgtEl>
                                          <p:spTgt spid="7"/>
                                        </p:tgtEl>
                                        <p:attrNameLst>
                                          <p:attrName>ppt_y</p:attrName>
                                        </p:attrNameLst>
                                      </p:cBhvr>
                                      <p:tavLst>
                                        <p:tav tm="0">
                                          <p:val>
                                            <p:strVal val="ppt_y"/>
                                          </p:val>
                                        </p:tav>
                                        <p:tav tm="100000">
                                          <p:val>
                                            <p:strVal val="ppt_y+.1"/>
                                          </p:val>
                                        </p:tav>
                                      </p:tavLst>
                                    </p:anim>
                                    <p:set>
                                      <p:cBhvr>
                                        <p:cTn id="44" dur="1" fill="hold">
                                          <p:stCondLst>
                                            <p:cond delay="999"/>
                                          </p:stCondLst>
                                        </p:cTn>
                                        <p:tgtEl>
                                          <p:spTgt spid="7"/>
                                        </p:tgtEl>
                                        <p:attrNameLst>
                                          <p:attrName>style.visibility</p:attrName>
                                        </p:attrNameLst>
                                      </p:cBhvr>
                                      <p:to>
                                        <p:strVal val="hidden"/>
                                      </p:to>
                                    </p:set>
                                  </p:childTnLst>
                                </p:cTn>
                              </p:par>
                              <p:par>
                                <p:cTn id="45" presetID="10" presetClass="entr" presetSubtype="0" fill="hold" nodeType="withEffect">
                                  <p:stCondLst>
                                    <p:cond delay="0"/>
                                  </p:stCondLst>
                                  <p:childTnLst>
                                    <p:set>
                                      <p:cBhvr>
                                        <p:cTn id="46" dur="1" fill="hold">
                                          <p:stCondLst>
                                            <p:cond delay="0"/>
                                          </p:stCondLst>
                                        </p:cTn>
                                        <p:tgtEl>
                                          <p:spTgt spid="8"/>
                                        </p:tgtEl>
                                        <p:attrNameLst>
                                          <p:attrName>style.visibility</p:attrName>
                                        </p:attrNameLst>
                                      </p:cBhvr>
                                      <p:to>
                                        <p:strVal val="visible"/>
                                      </p:to>
                                    </p:set>
                                    <p:animEffect transition="in" filter="fade">
                                      <p:cBhvr>
                                        <p:cTn id="4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uiExpand="1" build="allAtOnce"/>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tro">
  <a:themeElements>
    <a:clrScheme name="Personalizzato 4">
      <a:dk1>
        <a:sysClr val="windowText" lastClr="000000"/>
      </a:dk1>
      <a:lt1>
        <a:sysClr val="window" lastClr="FFFFFF"/>
      </a:lt1>
      <a:dk2>
        <a:srgbClr val="002E57"/>
      </a:dk2>
      <a:lt2>
        <a:srgbClr val="D6ECFF"/>
      </a:lt2>
      <a:accent1>
        <a:srgbClr val="7FD13B"/>
      </a:accent1>
      <a:accent2>
        <a:srgbClr val="FEB80A"/>
      </a:accent2>
      <a:accent3>
        <a:srgbClr val="FF0000"/>
      </a:accent3>
      <a:accent4>
        <a:srgbClr val="FF0000"/>
      </a:accent4>
      <a:accent5>
        <a:srgbClr val="007DEA"/>
      </a:accent5>
      <a:accent6>
        <a:srgbClr val="1AB39F"/>
      </a:accent6>
      <a:hlink>
        <a:srgbClr val="EB8803"/>
      </a:hlink>
      <a:folHlink>
        <a:srgbClr val="7030A0"/>
      </a:folHlink>
    </a:clrScheme>
    <a:fontScheme name="Metro">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minorFont>
    </a:fontScheme>
    <a:fmtScheme name="Satellite">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bg1">
                <a:shade val="100000"/>
                <a:satMod val="150000"/>
              </a:schemeClr>
            </a:gs>
            <a:gs pos="65000">
              <a:schemeClr val="bg1">
                <a:shade val="90000"/>
                <a:satMod val="375000"/>
              </a:schemeClr>
            </a:gs>
            <a:gs pos="100000">
              <a:schemeClr val="phClr">
                <a:tint val="88000"/>
                <a:satMod val="400000"/>
              </a:schemeClr>
            </a:gs>
          </a:gsLst>
          <a:lin ang="5400000" scaled="0"/>
        </a:gradFill>
        <a:blipFill>
          <a:blip xmlns:r="http://schemas.openxmlformats.org/officeDocument/2006/relationships" r:embed="rId1">
            <a:duotone>
              <a:schemeClr val="phClr">
                <a:shade val="40000"/>
                <a:satMod val="180000"/>
              </a:schemeClr>
              <a:schemeClr val="phClr">
                <a:tint val="90000"/>
                <a:satMod val="200000"/>
              </a:schemeClr>
            </a:duotone>
          </a:blip>
          <a:tile tx="0" ty="0" sx="80000" sy="80000" flip="none" algn="tl"/>
        </a:blip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973605EBD77A1843A194CC660FB341A5" ma:contentTypeVersion="5" ma:contentTypeDescription="Creare un nuovo documento." ma:contentTypeScope="" ma:versionID="29f06f7ccfad4e2013d7057477cd42fd">
  <xsd:schema xmlns:xsd="http://www.w3.org/2001/XMLSchema" xmlns:xs="http://www.w3.org/2001/XMLSchema" xmlns:p="http://schemas.microsoft.com/office/2006/metadata/properties" xmlns:ns2="588ea9f8-2e22-4222-9aae-749a57678a8f" targetNamespace="http://schemas.microsoft.com/office/2006/metadata/properties" ma:root="true" ma:fieldsID="2bf7558d4e59d96317ecd0189249c97e" ns2:_="">
    <xsd:import namespace="588ea9f8-2e22-4222-9aae-749a57678a8f"/>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88ea9f8-2e22-4222-9aae-749a57678a8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GenerationTime" ma:index="11" nillable="true" ma:displayName="MediaServiceGenerationTime" ma:hidden="true" ma:internalName="MediaServiceGenerationTime"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i contenuto"/>
        <xsd:element ref="dc:title" minOccurs="0" maxOccurs="1" ma:index="4" ma:displayName="Tito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BCFF279-F1E6-482C-B6D0-0E9FC0C81053}">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3E60691C-AD76-40BF-B3BC-24016B50E939}">
  <ds:schemaRefs>
    <ds:schemaRef ds:uri="http://schemas.microsoft.com/sharepoint/v3/contenttype/forms"/>
  </ds:schemaRefs>
</ds:datastoreItem>
</file>

<file path=customXml/itemProps3.xml><?xml version="1.0" encoding="utf-8"?>
<ds:datastoreItem xmlns:ds="http://schemas.openxmlformats.org/officeDocument/2006/customXml" ds:itemID="{0449204C-DE2B-4341-8467-4658071C902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88ea9f8-2e22-4222-9aae-749a57678a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Metro</Template>
  <TotalTime>1421</TotalTime>
  <Words>889</Words>
  <Application>Microsoft Office PowerPoint</Application>
  <PresentationFormat>Presentazione su schermo (4:3)</PresentationFormat>
  <Paragraphs>117</Paragraphs>
  <Slides>31</Slides>
  <Notes>0</Notes>
  <HiddenSlides>0</HiddenSlides>
  <MMClips>0</MMClips>
  <ScaleCrop>false</ScaleCrop>
  <HeadingPairs>
    <vt:vector size="6" baseType="variant">
      <vt:variant>
        <vt:lpstr>Caratteri utilizzati</vt:lpstr>
      </vt:variant>
      <vt:variant>
        <vt:i4>8</vt:i4>
      </vt:variant>
      <vt:variant>
        <vt:lpstr>Tema</vt:lpstr>
      </vt:variant>
      <vt:variant>
        <vt:i4>1</vt:i4>
      </vt:variant>
      <vt:variant>
        <vt:lpstr>Titoli diapositive</vt:lpstr>
      </vt:variant>
      <vt:variant>
        <vt:i4>31</vt:i4>
      </vt:variant>
    </vt:vector>
  </HeadingPairs>
  <TitlesOfParts>
    <vt:vector size="40" baseType="lpstr">
      <vt:lpstr>Microsoft JhengHei Light</vt:lpstr>
      <vt:lpstr>Microsoft YaHei Light</vt:lpstr>
      <vt:lpstr>Consolas</vt:lpstr>
      <vt:lpstr>Corbel</vt:lpstr>
      <vt:lpstr>Microsoft PhagsPa</vt:lpstr>
      <vt:lpstr>Wingdings</vt:lpstr>
      <vt:lpstr>Wingdings 2</vt:lpstr>
      <vt:lpstr>Wingdings 3</vt:lpstr>
      <vt:lpstr>Metro</vt:lpstr>
      <vt:lpstr>Progetto Ingegneria del Software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Pattern Singleton</vt:lpstr>
      <vt:lpstr>Pattern Singleton</vt:lpstr>
      <vt:lpstr>Presentazione standard di PowerPoint</vt:lpstr>
      <vt:lpstr>Pattern Singleton</vt:lpstr>
      <vt:lpstr>Pattern Singleton</vt:lpstr>
      <vt:lpstr>Presentazione standard di PowerPoint</vt:lpstr>
      <vt:lpstr>Pattern Strategy</vt:lpstr>
      <vt:lpstr>Pattern Strategy</vt:lpstr>
      <vt:lpstr>Presentazione standard di PowerPoint</vt:lpstr>
      <vt:lpstr>Pattern Strategy</vt:lpstr>
      <vt:lpstr>Pattern Strategy</vt:lpstr>
      <vt:lpstr>Presentazione standard di PowerPoint</vt:lpstr>
      <vt:lpstr>Pattern State</vt:lpstr>
      <vt:lpstr>Pattern State</vt:lpstr>
      <vt:lpstr>Presentazione standard di PowerPoint</vt:lpstr>
      <vt:lpstr>Pattern MVP</vt:lpstr>
      <vt:lpstr>Ambiente di sviluppo e tecnologie</vt:lpstr>
      <vt:lpstr>    Buona visione!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Diapositiva 1</dc:title>
  <dc:creator>enrico</dc:creator>
  <cp:lastModifiedBy>Michele Righi</cp:lastModifiedBy>
  <cp:revision>70</cp:revision>
  <dcterms:created xsi:type="dcterms:W3CDTF">2020-06-15T15:43:14Z</dcterms:created>
  <dcterms:modified xsi:type="dcterms:W3CDTF">2020-06-17T18:36:36Z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0x010100973605EBD77A1843A194CC660FB341A5</vt:lpwstr>
  </property>
</Properties>
</file>

<file path=docProps/thumbnail.jpeg>
</file>